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9" r:id="rId3"/>
    <p:sldId id="260" r:id="rId4"/>
    <p:sldId id="261" r:id="rId5"/>
    <p:sldId id="262" r:id="rId6"/>
    <p:sldId id="264" r:id="rId7"/>
    <p:sldId id="263" r:id="rId8"/>
    <p:sldId id="265" r:id="rId9"/>
    <p:sldId id="266" r:id="rId10"/>
    <p:sldId id="267" r:id="rId11"/>
    <p:sldId id="270" r:id="rId12"/>
    <p:sldId id="268" r:id="rId13"/>
    <p:sldId id="269" r:id="rId14"/>
    <p:sldId id="271" r:id="rId15"/>
    <p:sldId id="272" r:id="rId16"/>
    <p:sldId id="273" r:id="rId17"/>
    <p:sldId id="274" r:id="rId18"/>
    <p:sldId id="287" r:id="rId19"/>
    <p:sldId id="275" r:id="rId20"/>
    <p:sldId id="276" r:id="rId21"/>
    <p:sldId id="284" r:id="rId22"/>
    <p:sldId id="278" r:id="rId23"/>
    <p:sldId id="280" r:id="rId24"/>
    <p:sldId id="281" r:id="rId25"/>
    <p:sldId id="286" r:id="rId26"/>
    <p:sldId id="285" r:id="rId27"/>
    <p:sldId id="282" r:id="rId28"/>
    <p:sldId id="283" r:id="rId29"/>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34"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ltLang="zh-CN" smtClean="0"/>
              <a:t>Click to edit Master title style</a:t>
            </a:r>
            <a:endParaRPr lang="zh-CN" alt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ltLang="zh-CN" smtClean="0"/>
              <a:t>Click to edit Master subtitle style</a:t>
            </a:r>
            <a:endParaRPr lang="zh-CN" altLang="en-US"/>
          </a:p>
        </p:txBody>
      </p:sp>
      <p:sp>
        <p:nvSpPr>
          <p:cNvPr id="4" name="Date Placeholder 3"/>
          <p:cNvSpPr>
            <a:spLocks noGrp="1"/>
          </p:cNvSpPr>
          <p:nvPr>
            <p:ph type="dt" sz="half" idx="10"/>
          </p:nvPr>
        </p:nvSpPr>
        <p:spPr/>
        <p:txBody>
          <a:bodyPr/>
          <a:lstStyle/>
          <a:p>
            <a:fld id="{14A0D1A6-E3E9-4F36-958D-FFE9890607DF}" type="datetimeFigureOut">
              <a:rPr lang="zh-CN" altLang="en-US" smtClean="0"/>
              <a:pPr/>
              <a:t>2015/11/20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7A9FA928-40F8-4E5B-B05E-B29285A9CF95}" type="slidenum">
              <a:rPr lang="zh-CN" altLang="en-US" smtClean="0"/>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zh-CN" altLang="en-US"/>
          </a:p>
        </p:txBody>
      </p:sp>
      <p:sp>
        <p:nvSpPr>
          <p:cNvPr id="3" name="Vertical Text Placeholder 2"/>
          <p:cNvSpPr>
            <a:spLocks noGrp="1"/>
          </p:cNvSpPr>
          <p:nvPr>
            <p:ph type="body" orient="vert" idx="1"/>
          </p:nvPr>
        </p:nvSpPr>
        <p:spPr/>
        <p:txBody>
          <a:bodyPr vert="eaVert"/>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Date Placeholder 3"/>
          <p:cNvSpPr>
            <a:spLocks noGrp="1"/>
          </p:cNvSpPr>
          <p:nvPr>
            <p:ph type="dt" sz="half" idx="10"/>
          </p:nvPr>
        </p:nvSpPr>
        <p:spPr/>
        <p:txBody>
          <a:bodyPr/>
          <a:lstStyle/>
          <a:p>
            <a:fld id="{14A0D1A6-E3E9-4F36-958D-FFE9890607DF}" type="datetimeFigureOut">
              <a:rPr lang="zh-CN" altLang="en-US" smtClean="0"/>
              <a:pPr/>
              <a:t>2015/11/20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7A9FA928-40F8-4E5B-B05E-B29285A9CF95}" type="slidenum">
              <a:rPr lang="zh-CN" altLang="en-US" smtClean="0"/>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ltLang="zh-CN" smtClean="0"/>
              <a:t>Click to edit Master title style</a:t>
            </a:r>
            <a:endParaRPr lang="zh-CN" alt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Date Placeholder 3"/>
          <p:cNvSpPr>
            <a:spLocks noGrp="1"/>
          </p:cNvSpPr>
          <p:nvPr>
            <p:ph type="dt" sz="half" idx="10"/>
          </p:nvPr>
        </p:nvSpPr>
        <p:spPr/>
        <p:txBody>
          <a:bodyPr/>
          <a:lstStyle/>
          <a:p>
            <a:fld id="{14A0D1A6-E3E9-4F36-958D-FFE9890607DF}" type="datetimeFigureOut">
              <a:rPr lang="zh-CN" altLang="en-US" smtClean="0"/>
              <a:pPr/>
              <a:t>2015/11/20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7A9FA928-40F8-4E5B-B05E-B29285A9CF95}" type="slidenum">
              <a:rPr lang="zh-CN" altLang="en-US" smtClean="0"/>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zh-CN" altLang="en-US"/>
          </a:p>
        </p:txBody>
      </p:sp>
      <p:sp>
        <p:nvSpPr>
          <p:cNvPr id="3" name="Content Placeholder 2"/>
          <p:cNvSpPr>
            <a:spLocks noGrp="1"/>
          </p:cNvSpPr>
          <p:nvPr>
            <p:ph idx="1"/>
          </p:nvPr>
        </p:nvSpPr>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Date Placeholder 3"/>
          <p:cNvSpPr>
            <a:spLocks noGrp="1"/>
          </p:cNvSpPr>
          <p:nvPr>
            <p:ph type="dt" sz="half" idx="10"/>
          </p:nvPr>
        </p:nvSpPr>
        <p:spPr/>
        <p:txBody>
          <a:bodyPr/>
          <a:lstStyle/>
          <a:p>
            <a:fld id="{14A0D1A6-E3E9-4F36-958D-FFE9890607DF}" type="datetimeFigureOut">
              <a:rPr lang="zh-CN" altLang="en-US" smtClean="0"/>
              <a:pPr/>
              <a:t>2015/11/20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7A9FA928-40F8-4E5B-B05E-B29285A9CF95}" type="slidenum">
              <a:rPr lang="zh-CN" altLang="en-US" smtClean="0"/>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ltLang="zh-CN" smtClean="0"/>
              <a:t>Click to edit Master title style</a:t>
            </a:r>
            <a:endParaRPr lang="zh-CN" alt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ltLang="zh-CN" smtClean="0"/>
              <a:t>Click to edit Master text styles</a:t>
            </a:r>
          </a:p>
        </p:txBody>
      </p:sp>
      <p:sp>
        <p:nvSpPr>
          <p:cNvPr id="4" name="Date Placeholder 3"/>
          <p:cNvSpPr>
            <a:spLocks noGrp="1"/>
          </p:cNvSpPr>
          <p:nvPr>
            <p:ph type="dt" sz="half" idx="10"/>
          </p:nvPr>
        </p:nvSpPr>
        <p:spPr/>
        <p:txBody>
          <a:bodyPr/>
          <a:lstStyle/>
          <a:p>
            <a:fld id="{14A0D1A6-E3E9-4F36-958D-FFE9890607DF}" type="datetimeFigureOut">
              <a:rPr lang="zh-CN" altLang="en-US" smtClean="0"/>
              <a:pPr/>
              <a:t>2015/11/20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7A9FA928-40F8-4E5B-B05E-B29285A9CF95}" type="slidenum">
              <a:rPr lang="zh-CN" altLang="en-US" smtClean="0"/>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zh-CN" alt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5" name="Date Placeholder 4"/>
          <p:cNvSpPr>
            <a:spLocks noGrp="1"/>
          </p:cNvSpPr>
          <p:nvPr>
            <p:ph type="dt" sz="half" idx="10"/>
          </p:nvPr>
        </p:nvSpPr>
        <p:spPr/>
        <p:txBody>
          <a:bodyPr/>
          <a:lstStyle/>
          <a:p>
            <a:fld id="{14A0D1A6-E3E9-4F36-958D-FFE9890607DF}" type="datetimeFigureOut">
              <a:rPr lang="zh-CN" altLang="en-US" smtClean="0"/>
              <a:pPr/>
              <a:t>2015/11/20</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7A9FA928-40F8-4E5B-B05E-B29285A9CF95}"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ltLang="zh-CN" smtClean="0"/>
              <a:t>Click to edit Master title style</a:t>
            </a:r>
            <a:endParaRPr lang="zh-CN" alt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7" name="Date Placeholder 6"/>
          <p:cNvSpPr>
            <a:spLocks noGrp="1"/>
          </p:cNvSpPr>
          <p:nvPr>
            <p:ph type="dt" sz="half" idx="10"/>
          </p:nvPr>
        </p:nvSpPr>
        <p:spPr/>
        <p:txBody>
          <a:bodyPr/>
          <a:lstStyle/>
          <a:p>
            <a:fld id="{14A0D1A6-E3E9-4F36-958D-FFE9890607DF}" type="datetimeFigureOut">
              <a:rPr lang="zh-CN" altLang="en-US" smtClean="0"/>
              <a:pPr/>
              <a:t>2015/11/20</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7A9FA928-40F8-4E5B-B05E-B29285A9CF95}"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zh-CN" altLang="en-US"/>
          </a:p>
        </p:txBody>
      </p:sp>
      <p:sp>
        <p:nvSpPr>
          <p:cNvPr id="3" name="Date Placeholder 2"/>
          <p:cNvSpPr>
            <a:spLocks noGrp="1"/>
          </p:cNvSpPr>
          <p:nvPr>
            <p:ph type="dt" sz="half" idx="10"/>
          </p:nvPr>
        </p:nvSpPr>
        <p:spPr/>
        <p:txBody>
          <a:bodyPr/>
          <a:lstStyle/>
          <a:p>
            <a:fld id="{14A0D1A6-E3E9-4F36-958D-FFE9890607DF}" type="datetimeFigureOut">
              <a:rPr lang="zh-CN" altLang="en-US" smtClean="0"/>
              <a:pPr/>
              <a:t>2015/11/20</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7A9FA928-40F8-4E5B-B05E-B29285A9CF95}"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4A0D1A6-E3E9-4F36-958D-FFE9890607DF}" type="datetimeFigureOut">
              <a:rPr lang="zh-CN" altLang="en-US" smtClean="0"/>
              <a:pPr/>
              <a:t>2015/11/20</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7A9FA928-40F8-4E5B-B05E-B29285A9CF95}" type="slidenum">
              <a:rPr lang="zh-CN" altLang="en-US" smtClean="0"/>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ltLang="zh-CN" smtClean="0"/>
              <a:t>Click to edit Master title style</a:t>
            </a:r>
            <a:endParaRPr lang="zh-CN" alt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smtClean="0"/>
              <a:t>Click to edit Master text styles</a:t>
            </a:r>
          </a:p>
        </p:txBody>
      </p:sp>
      <p:sp>
        <p:nvSpPr>
          <p:cNvPr id="5" name="Date Placeholder 4"/>
          <p:cNvSpPr>
            <a:spLocks noGrp="1"/>
          </p:cNvSpPr>
          <p:nvPr>
            <p:ph type="dt" sz="half" idx="10"/>
          </p:nvPr>
        </p:nvSpPr>
        <p:spPr/>
        <p:txBody>
          <a:bodyPr/>
          <a:lstStyle/>
          <a:p>
            <a:fld id="{14A0D1A6-E3E9-4F36-958D-FFE9890607DF}" type="datetimeFigureOut">
              <a:rPr lang="zh-CN" altLang="en-US" smtClean="0"/>
              <a:pPr/>
              <a:t>2015/11/20</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7A9FA928-40F8-4E5B-B05E-B29285A9CF95}" type="slidenum">
              <a:rPr lang="zh-CN" altLang="en-US" smtClean="0"/>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ltLang="zh-CN" smtClean="0"/>
              <a:t>Click to edit Master title style</a:t>
            </a:r>
            <a:endParaRPr lang="zh-CN" alt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smtClean="0"/>
              <a:t>Click to edit Master text styles</a:t>
            </a:r>
          </a:p>
        </p:txBody>
      </p:sp>
      <p:sp>
        <p:nvSpPr>
          <p:cNvPr id="5" name="Date Placeholder 4"/>
          <p:cNvSpPr>
            <a:spLocks noGrp="1"/>
          </p:cNvSpPr>
          <p:nvPr>
            <p:ph type="dt" sz="half" idx="10"/>
          </p:nvPr>
        </p:nvSpPr>
        <p:spPr/>
        <p:txBody>
          <a:bodyPr/>
          <a:lstStyle/>
          <a:p>
            <a:fld id="{14A0D1A6-E3E9-4F36-958D-FFE9890607DF}" type="datetimeFigureOut">
              <a:rPr lang="zh-CN" altLang="en-US" smtClean="0"/>
              <a:pPr/>
              <a:t>2015/11/20</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7A9FA928-40F8-4E5B-B05E-B29285A9CF95}" type="slidenum">
              <a:rPr lang="zh-CN" altLang="en-US" smtClean="0"/>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ltLang="zh-CN" smtClean="0"/>
              <a:t>Click to edit Master title style</a:t>
            </a:r>
            <a:endParaRPr lang="zh-CN" alt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A0D1A6-E3E9-4F36-958D-FFE9890607DF}" type="datetimeFigureOut">
              <a:rPr lang="zh-CN" altLang="en-US" smtClean="0"/>
              <a:pPr/>
              <a:t>2015/11/20</a:t>
            </a:fld>
            <a:endParaRPr lang="zh-CN" alt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9FA928-40F8-4E5B-B05E-B29285A9CF95}"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57224" y="785795"/>
            <a:ext cx="7600976" cy="2214577"/>
          </a:xfrm>
        </p:spPr>
        <p:txBody>
          <a:bodyPr/>
          <a:lstStyle/>
          <a:p>
            <a:r>
              <a:rPr lang="en-US" altLang="zh-CN" b="1" dirty="0" smtClean="0">
                <a:solidFill>
                  <a:schemeClr val="tx2"/>
                </a:solidFill>
              </a:rPr>
              <a:t>《</a:t>
            </a:r>
            <a:r>
              <a:rPr lang="zh-CN" altLang="en-US" b="1" dirty="0" smtClean="0">
                <a:solidFill>
                  <a:schemeClr val="tx2"/>
                </a:solidFill>
              </a:rPr>
              <a:t>英语国家社会与文化入门</a:t>
            </a:r>
            <a:r>
              <a:rPr lang="en-US" altLang="zh-CN" b="1" dirty="0" smtClean="0">
                <a:solidFill>
                  <a:schemeClr val="tx2"/>
                </a:solidFill>
              </a:rPr>
              <a:t>》</a:t>
            </a:r>
            <a:endParaRPr lang="zh-CN" altLang="en-US" dirty="0"/>
          </a:p>
        </p:txBody>
      </p:sp>
      <p:sp>
        <p:nvSpPr>
          <p:cNvPr id="3" name="Subtitle 2"/>
          <p:cNvSpPr>
            <a:spLocks noGrp="1"/>
          </p:cNvSpPr>
          <p:nvPr>
            <p:ph type="subTitle" idx="1"/>
          </p:nvPr>
        </p:nvSpPr>
        <p:spPr>
          <a:xfrm>
            <a:off x="928662" y="2643182"/>
            <a:ext cx="7286676" cy="2995618"/>
          </a:xfrm>
        </p:spPr>
        <p:txBody>
          <a:bodyPr>
            <a:normAutofit lnSpcReduction="10000"/>
          </a:bodyPr>
          <a:lstStyle/>
          <a:p>
            <a:endParaRPr lang="en-US" altLang="zh-CN" dirty="0" smtClean="0">
              <a:solidFill>
                <a:srgbClr val="C00000"/>
              </a:solidFill>
              <a:latin typeface="Times New Roman" pitchFamily="18" charset="0"/>
            </a:endParaRPr>
          </a:p>
          <a:p>
            <a:r>
              <a:rPr lang="en-US" altLang="zh-CN" sz="3600" dirty="0" smtClean="0">
                <a:solidFill>
                  <a:srgbClr val="FF0000"/>
                </a:solidFill>
                <a:latin typeface="Times New Roman" pitchFamily="18" charset="0"/>
              </a:rPr>
              <a:t>The Society and Culture </a:t>
            </a:r>
          </a:p>
          <a:p>
            <a:r>
              <a:rPr lang="en-US" altLang="zh-CN" sz="3600" dirty="0" smtClean="0">
                <a:solidFill>
                  <a:srgbClr val="FF0000"/>
                </a:solidFill>
                <a:latin typeface="Times New Roman" pitchFamily="18" charset="0"/>
              </a:rPr>
              <a:t>of Major English-Speaking Countries</a:t>
            </a:r>
          </a:p>
          <a:p>
            <a:r>
              <a:rPr lang="en-US" altLang="zh-CN" sz="3600" dirty="0" smtClean="0">
                <a:solidFill>
                  <a:srgbClr val="FF0000"/>
                </a:solidFill>
                <a:latin typeface="Times New Roman" pitchFamily="18" charset="0"/>
              </a:rPr>
              <a:t>An </a:t>
            </a:r>
            <a:r>
              <a:rPr lang="en-US" altLang="zh-CN" sz="3600" dirty="0" smtClean="0">
                <a:solidFill>
                  <a:srgbClr val="FF0000"/>
                </a:solidFill>
                <a:latin typeface="Times New Roman" pitchFamily="18" charset="0"/>
              </a:rPr>
              <a:t>Introduction</a:t>
            </a:r>
          </a:p>
          <a:p>
            <a:r>
              <a:rPr lang="en-US" altLang="zh-CN" sz="3600" smtClean="0">
                <a:solidFill>
                  <a:srgbClr val="FF0000"/>
                </a:solidFill>
                <a:latin typeface="Times New Roman" pitchFamily="18" charset="0"/>
              </a:rPr>
              <a:t>(Book 1)</a:t>
            </a:r>
            <a:endParaRPr lang="zh-CN" altLang="en-US" sz="3600" dirty="0">
              <a:solidFill>
                <a:srgbClr val="FF000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altLang="zh-CN" dirty="0" smtClean="0">
                <a:latin typeface="Times New Roman" pitchFamily="18" charset="0"/>
                <a:cs typeface="Times New Roman" pitchFamily="18" charset="0"/>
              </a:rPr>
              <a:t>II. The Development of the Parliament</a:t>
            </a:r>
            <a:endParaRPr lang="en-US" altLang="zh-CN" dirty="0">
              <a:latin typeface="Times New Roman" pitchFamily="18" charset="0"/>
              <a:cs typeface="Times New Roman" pitchFamily="18" charset="0"/>
            </a:endParaRPr>
          </a:p>
        </p:txBody>
      </p:sp>
      <p:sp>
        <p:nvSpPr>
          <p:cNvPr id="6" name="Content Placeholder 5"/>
          <p:cNvSpPr>
            <a:spLocks noGrp="1"/>
          </p:cNvSpPr>
          <p:nvPr>
            <p:ph idx="1"/>
          </p:nvPr>
        </p:nvSpPr>
        <p:spPr/>
        <p:txBody>
          <a:bodyPr/>
          <a:lstStyle/>
          <a:p>
            <a:r>
              <a:rPr lang="en-US" altLang="zh-CN" dirty="0" smtClean="0">
                <a:latin typeface="Times New Roman" pitchFamily="18" charset="0"/>
              </a:rPr>
              <a:t>The establishment of the Great Council  by William the Conqueror ;</a:t>
            </a:r>
          </a:p>
          <a:p>
            <a:r>
              <a:rPr lang="en-US" altLang="zh-CN" dirty="0" smtClean="0">
                <a:latin typeface="Times New Roman" pitchFamily="18" charset="0"/>
              </a:rPr>
              <a:t>The first use of the word “parliament” in 1236;</a:t>
            </a:r>
          </a:p>
          <a:p>
            <a:r>
              <a:rPr lang="en-US" altLang="zh-CN" dirty="0" smtClean="0">
                <a:latin typeface="Times New Roman" pitchFamily="18" charset="0"/>
              </a:rPr>
              <a:t>The King or queen meeting regularly with some important MPs to ensure good relations with the Monarchy and Parliament.</a:t>
            </a:r>
          </a:p>
          <a:p>
            <a:endParaRPr lang="zh-CN" alt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zh-CN" dirty="0" smtClean="0">
                <a:latin typeface="Times New Roman" pitchFamily="18" charset="0"/>
              </a:rPr>
              <a:t>III. The Birth of the  Prime Minister and Cabinet</a:t>
            </a:r>
            <a:endParaRPr lang="zh-CN" altLang="en-US" dirty="0"/>
          </a:p>
        </p:txBody>
      </p:sp>
      <p:sp>
        <p:nvSpPr>
          <p:cNvPr id="3" name="Content Placeholder 2"/>
          <p:cNvSpPr>
            <a:spLocks noGrp="1"/>
          </p:cNvSpPr>
          <p:nvPr>
            <p:ph idx="1"/>
          </p:nvPr>
        </p:nvSpPr>
        <p:spPr/>
        <p:txBody>
          <a:bodyPr/>
          <a:lstStyle/>
          <a:p>
            <a:r>
              <a:rPr lang="en-US" altLang="zh-CN" dirty="0" smtClean="0">
                <a:latin typeface="Times New Roman" pitchFamily="18" charset="0"/>
              </a:rPr>
              <a:t>The king or queen met regularly with a group of important Parliamentarians known as the Cabinet.</a:t>
            </a:r>
          </a:p>
          <a:p>
            <a:r>
              <a:rPr lang="en-US" altLang="zh-CN" dirty="0" smtClean="0">
                <a:latin typeface="Times New Roman" pitchFamily="18" charset="0"/>
              </a:rPr>
              <a:t>King George I spoke English very badly and was not interested in politics, so he left the job of chairing cabinet meetings to  one of his ministers. In time he came to be called the prime minister.</a:t>
            </a:r>
          </a:p>
          <a:p>
            <a:endParaRPr lang="zh-CN" alt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zh-CN" sz="3600" dirty="0" smtClean="0">
                <a:latin typeface="Times New Roman" pitchFamily="18" charset="0"/>
              </a:rPr>
              <a:t>The Queen Meeting With the Members of the  Cabinet</a:t>
            </a:r>
            <a:endParaRPr lang="zh-CN" altLang="en-US" sz="3600" dirty="0"/>
          </a:p>
        </p:txBody>
      </p:sp>
      <p:sp>
        <p:nvSpPr>
          <p:cNvPr id="4" name="Content Placeholder 3"/>
          <p:cNvSpPr>
            <a:spLocks noGrp="1"/>
          </p:cNvSpPr>
          <p:nvPr>
            <p:ph sz="half" idx="1"/>
          </p:nvPr>
        </p:nvSpPr>
        <p:spPr>
          <a:xfrm>
            <a:off x="457200" y="1643050"/>
            <a:ext cx="3043230" cy="4483113"/>
          </a:xfrm>
        </p:spPr>
        <p:txBody>
          <a:bodyPr>
            <a:normAutofit lnSpcReduction="10000"/>
          </a:bodyPr>
          <a:lstStyle/>
          <a:p>
            <a:pPr>
              <a:buNone/>
            </a:pPr>
            <a:r>
              <a:rPr lang="en-US" altLang="zh-CN" dirty="0" smtClean="0"/>
              <a:t>    </a:t>
            </a:r>
            <a:r>
              <a:rPr lang="en-US" altLang="zh-CN" sz="2400" dirty="0" smtClean="0">
                <a:latin typeface="Times New Roman" pitchFamily="18" charset="0"/>
                <a:cs typeface="Times New Roman" pitchFamily="18" charset="0"/>
              </a:rPr>
              <a:t>Britain's Queen Elizabeth II, center, was accompanied by Britain's Prime Minister David Cameron, center back, as she was presented to members of the Cabinet at 10 Downing Street, London, Tuesday, Dec. 18, 2012. </a:t>
            </a:r>
            <a:endParaRPr lang="zh-CN" altLang="en-US" sz="2400" dirty="0">
              <a:latin typeface="Times New Roman" pitchFamily="18" charset="0"/>
              <a:cs typeface="Times New Roman" pitchFamily="18" charset="0"/>
            </a:endParaRPr>
          </a:p>
        </p:txBody>
      </p:sp>
      <p:pic>
        <p:nvPicPr>
          <p:cNvPr id="6" name="Content Placeholder 5" descr="queen.jpg"/>
          <p:cNvPicPr>
            <a:picLocks noGrp="1" noChangeAspect="1"/>
          </p:cNvPicPr>
          <p:nvPr>
            <p:ph sz="half" idx="2"/>
          </p:nvPr>
        </p:nvPicPr>
        <p:blipFill>
          <a:blip r:embed="rId2"/>
          <a:stretch>
            <a:fillRect/>
          </a:stretch>
        </p:blipFill>
        <p:spPr>
          <a:xfrm>
            <a:off x="3540582" y="2000240"/>
            <a:ext cx="5146218" cy="3429023"/>
          </a:xfr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zh-CN" sz="3600" dirty="0" smtClean="0">
                <a:latin typeface="Times New Roman" pitchFamily="18" charset="0"/>
              </a:rPr>
              <a:t>Prime Minister David Cameron</a:t>
            </a:r>
            <a:endParaRPr lang="zh-CN" altLang="en-US" sz="3600" dirty="0"/>
          </a:p>
        </p:txBody>
      </p:sp>
      <p:sp>
        <p:nvSpPr>
          <p:cNvPr id="3" name="Content Placeholder 2"/>
          <p:cNvSpPr>
            <a:spLocks noGrp="1"/>
          </p:cNvSpPr>
          <p:nvPr>
            <p:ph sz="half" idx="1"/>
          </p:nvPr>
        </p:nvSpPr>
        <p:spPr>
          <a:xfrm>
            <a:off x="428596" y="2357430"/>
            <a:ext cx="2357454" cy="3768733"/>
          </a:xfrm>
        </p:spPr>
        <p:txBody>
          <a:bodyPr/>
          <a:lstStyle/>
          <a:p>
            <a:pPr>
              <a:buNone/>
            </a:pPr>
            <a:r>
              <a:rPr lang="en-US" altLang="zh-CN" dirty="0" smtClean="0"/>
              <a:t>    </a:t>
            </a:r>
            <a:r>
              <a:rPr lang="en-US" altLang="zh-CN" sz="2400" dirty="0" smtClean="0">
                <a:latin typeface="Times New Roman" pitchFamily="18" charset="0"/>
                <a:cs typeface="Times New Roman" pitchFamily="18" charset="0"/>
              </a:rPr>
              <a:t>Prime Minister David Cameron holds a press conference at 10 Downing Street. </a:t>
            </a:r>
            <a:endParaRPr lang="zh-CN" altLang="en-US" sz="2400" dirty="0">
              <a:latin typeface="Times New Roman" pitchFamily="18" charset="0"/>
              <a:cs typeface="Times New Roman" pitchFamily="18" charset="0"/>
            </a:endParaRPr>
          </a:p>
        </p:txBody>
      </p:sp>
      <p:pic>
        <p:nvPicPr>
          <p:cNvPr id="5" name="Content Placeholder 4" descr="davidcameron.jpg"/>
          <p:cNvPicPr>
            <a:picLocks noGrp="1" noChangeAspect="1"/>
          </p:cNvPicPr>
          <p:nvPr>
            <p:ph sz="half" idx="2"/>
          </p:nvPr>
        </p:nvPicPr>
        <p:blipFill>
          <a:blip r:embed="rId2"/>
          <a:stretch>
            <a:fillRect/>
          </a:stretch>
        </p:blipFill>
        <p:spPr>
          <a:xfrm>
            <a:off x="3571868" y="2285992"/>
            <a:ext cx="4833855" cy="3214710"/>
          </a:xfr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zh-CN" dirty="0" smtClean="0">
                <a:latin typeface="Times New Roman" pitchFamily="18" charset="0"/>
              </a:rPr>
              <a:t>IV.  The Formation of the British Government</a:t>
            </a:r>
            <a:endParaRPr lang="zh-CN" altLang="en-US" dirty="0"/>
          </a:p>
        </p:txBody>
      </p:sp>
      <p:sp>
        <p:nvSpPr>
          <p:cNvPr id="5" name="Content Placeholder 4"/>
          <p:cNvSpPr>
            <a:spLocks noGrp="1"/>
          </p:cNvSpPr>
          <p:nvPr>
            <p:ph idx="1"/>
          </p:nvPr>
        </p:nvSpPr>
        <p:spPr/>
        <p:txBody>
          <a:bodyPr/>
          <a:lstStyle/>
          <a:p>
            <a:r>
              <a:rPr lang="en-US" altLang="zh-CN" dirty="0" smtClean="0">
                <a:latin typeface="Times New Roman" pitchFamily="18" charset="0"/>
              </a:rPr>
              <a:t>British government--- a parliamentary democracy and a constitutional monarchy</a:t>
            </a:r>
          </a:p>
          <a:p>
            <a:r>
              <a:rPr lang="en-US" altLang="zh-CN" dirty="0" smtClean="0">
                <a:latin typeface="Times New Roman" pitchFamily="18" charset="0"/>
              </a:rPr>
              <a:t>The political parties</a:t>
            </a:r>
          </a:p>
          <a:p>
            <a:r>
              <a:rPr lang="en-US" altLang="zh-CN" dirty="0" smtClean="0">
                <a:latin typeface="Times New Roman" pitchFamily="18" charset="0"/>
              </a:rPr>
              <a:t>The Constitution</a:t>
            </a:r>
          </a:p>
          <a:p>
            <a:r>
              <a:rPr lang="en-US" altLang="zh-CN" dirty="0" smtClean="0">
                <a:latin typeface="Times New Roman" pitchFamily="18" charset="0"/>
              </a:rPr>
              <a:t>The power and functions of the Parliament</a:t>
            </a:r>
          </a:p>
          <a:p>
            <a:r>
              <a:rPr lang="en-US" altLang="zh-CN" dirty="0" smtClean="0">
                <a:latin typeface="Times New Roman" pitchFamily="18" charset="0"/>
              </a:rPr>
              <a:t>The role of the Monarchy today</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439850"/>
          </a:xfrm>
        </p:spPr>
        <p:txBody>
          <a:bodyPr>
            <a:normAutofit/>
          </a:bodyPr>
          <a:lstStyle/>
          <a:p>
            <a:r>
              <a:rPr lang="en-US" altLang="zh-CN" sz="4000" dirty="0" smtClean="0">
                <a:latin typeface="Times New Roman" pitchFamily="18" charset="0"/>
              </a:rPr>
              <a:t>IV.  The Formation of the British Government</a:t>
            </a:r>
            <a:endParaRPr lang="zh-CN" altLang="en-US" sz="4000" dirty="0"/>
          </a:p>
        </p:txBody>
      </p:sp>
      <p:sp>
        <p:nvSpPr>
          <p:cNvPr id="3" name="Content Placeholder 2"/>
          <p:cNvSpPr>
            <a:spLocks noGrp="1"/>
          </p:cNvSpPr>
          <p:nvPr>
            <p:ph idx="1"/>
          </p:nvPr>
        </p:nvSpPr>
        <p:spPr>
          <a:xfrm>
            <a:off x="642910" y="2285992"/>
            <a:ext cx="8043890" cy="3840171"/>
          </a:xfrm>
        </p:spPr>
        <p:txBody>
          <a:bodyPr/>
          <a:lstStyle/>
          <a:p>
            <a:r>
              <a:rPr lang="en-US" altLang="zh-CN" sz="2800" dirty="0" smtClean="0">
                <a:latin typeface="Times New Roman" pitchFamily="18" charset="0"/>
              </a:rPr>
              <a:t>British government is a parliamentary democracy and a constitutional monarchy. </a:t>
            </a:r>
          </a:p>
          <a:p>
            <a:r>
              <a:rPr lang="en-US" altLang="zh-CN" sz="2800" dirty="0" smtClean="0">
                <a:latin typeface="Times New Roman" pitchFamily="18" charset="0"/>
                <a:cs typeface="Times New Roman" pitchFamily="18" charset="0"/>
              </a:rPr>
              <a:t>Great Britain is the oldest Parliamentary democracy in the world , yet it has no written constitution.</a:t>
            </a:r>
            <a:r>
              <a:rPr lang="en-US" altLang="zh-CN" dirty="0" smtClean="0">
                <a:latin typeface="Times New Roman" pitchFamily="18" charset="0"/>
                <a:cs typeface="Times New Roman" pitchFamily="18" charset="0"/>
              </a:rPr>
              <a:t>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zh-CN" sz="3600" dirty="0" smtClean="0">
                <a:latin typeface="Times New Roman" pitchFamily="18" charset="0"/>
              </a:rPr>
              <a:t>Britain Is Both a Parliamentary Democracy and a Constitutional Monarchy</a:t>
            </a:r>
            <a:endParaRPr lang="zh-CN" altLang="en-US" sz="3600" dirty="0"/>
          </a:p>
        </p:txBody>
      </p:sp>
      <p:sp>
        <p:nvSpPr>
          <p:cNvPr id="4" name="Content Placeholder 3"/>
          <p:cNvSpPr>
            <a:spLocks noGrp="1"/>
          </p:cNvSpPr>
          <p:nvPr>
            <p:ph sz="half" idx="1"/>
          </p:nvPr>
        </p:nvSpPr>
        <p:spPr>
          <a:xfrm>
            <a:off x="457200" y="1571612"/>
            <a:ext cx="3757610" cy="4554551"/>
          </a:xfrm>
        </p:spPr>
        <p:txBody>
          <a:bodyPr>
            <a:normAutofit lnSpcReduction="10000"/>
          </a:bodyPr>
          <a:lstStyle/>
          <a:p>
            <a:pPr>
              <a:buNone/>
            </a:pPr>
            <a:r>
              <a:rPr lang="en-US" dirty="0" smtClean="0"/>
              <a:t>    </a:t>
            </a:r>
            <a:r>
              <a:rPr lang="en-US" sz="2400" dirty="0" smtClean="0">
                <a:latin typeface="Times New Roman" pitchFamily="18" charset="0"/>
                <a:cs typeface="Times New Roman" pitchFamily="18" charset="0"/>
              </a:rPr>
              <a:t>The</a:t>
            </a:r>
            <a:r>
              <a:rPr lang="en-US" sz="2400" dirty="0">
                <a:latin typeface="Times New Roman" pitchFamily="18" charset="0"/>
                <a:cs typeface="Times New Roman" pitchFamily="18" charset="0"/>
              </a:rPr>
              <a:t> State Opening of Parliament </a:t>
            </a:r>
            <a:r>
              <a:rPr lang="en-US" sz="2400" dirty="0" smtClean="0">
                <a:latin typeface="Times New Roman" pitchFamily="18" charset="0"/>
                <a:cs typeface="Times New Roman" pitchFamily="18" charset="0"/>
              </a:rPr>
              <a:t>marks </a:t>
            </a:r>
            <a:r>
              <a:rPr lang="en-US" sz="2400" dirty="0">
                <a:latin typeface="Times New Roman" pitchFamily="18" charset="0"/>
                <a:cs typeface="Times New Roman" pitchFamily="18" charset="0"/>
              </a:rPr>
              <a:t>the commencement of a session of </a:t>
            </a:r>
            <a:r>
              <a:rPr lang="en-US" sz="2400" dirty="0" smtClean="0">
                <a:latin typeface="Times New Roman" pitchFamily="18" charset="0"/>
                <a:cs typeface="Times New Roman" pitchFamily="18" charset="0"/>
              </a:rPr>
              <a:t>the Parliament of the UK and </a:t>
            </a:r>
            <a:r>
              <a:rPr lang="en-US" sz="2400" dirty="0">
                <a:latin typeface="Times New Roman" pitchFamily="18" charset="0"/>
                <a:cs typeface="Times New Roman" pitchFamily="18" charset="0"/>
              </a:rPr>
              <a:t>includes </a:t>
            </a:r>
            <a:r>
              <a:rPr lang="en-US" sz="2400" dirty="0" smtClean="0">
                <a:latin typeface="Times New Roman" pitchFamily="18" charset="0"/>
                <a:cs typeface="Times New Roman" pitchFamily="18" charset="0"/>
              </a:rPr>
              <a:t>a Speech from the Throne, </a:t>
            </a:r>
            <a:r>
              <a:rPr lang="en-US" sz="2400" dirty="0">
                <a:latin typeface="Times New Roman" pitchFamily="18" charset="0"/>
                <a:cs typeface="Times New Roman" pitchFamily="18" charset="0"/>
              </a:rPr>
              <a:t>known as the Queen's (or King's) Speech. The State Opening is an extremely elaborate ceremony showcasing British history, culture, and contemporary politics.</a:t>
            </a:r>
            <a:endParaRPr lang="zh-CN" altLang="en-US" sz="2400" dirty="0">
              <a:latin typeface="Times New Roman" pitchFamily="18" charset="0"/>
              <a:cs typeface="Times New Roman" pitchFamily="18" charset="0"/>
            </a:endParaRPr>
          </a:p>
        </p:txBody>
      </p:sp>
      <p:pic>
        <p:nvPicPr>
          <p:cNvPr id="6" name="Content Placeholder 5" descr="queen-parliament1--z.jpg"/>
          <p:cNvPicPr>
            <a:picLocks noGrp="1" noChangeAspect="1"/>
          </p:cNvPicPr>
          <p:nvPr>
            <p:ph sz="half" idx="2"/>
          </p:nvPr>
        </p:nvPicPr>
        <p:blipFill>
          <a:blip r:embed="rId2"/>
          <a:stretch>
            <a:fillRect/>
          </a:stretch>
        </p:blipFill>
        <p:spPr>
          <a:xfrm>
            <a:off x="4286248" y="2211597"/>
            <a:ext cx="4400552" cy="3052126"/>
          </a:xfr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zh-CN" sz="3600" dirty="0" smtClean="0">
                <a:latin typeface="Times New Roman" pitchFamily="18" charset="0"/>
              </a:rPr>
              <a:t>The  Constitution</a:t>
            </a:r>
            <a:endParaRPr lang="zh-CN" altLang="en-US" sz="3600" dirty="0"/>
          </a:p>
        </p:txBody>
      </p:sp>
      <p:sp>
        <p:nvSpPr>
          <p:cNvPr id="5" name="Content Placeholder 4"/>
          <p:cNvSpPr>
            <a:spLocks noGrp="1"/>
          </p:cNvSpPr>
          <p:nvPr>
            <p:ph idx="1"/>
          </p:nvPr>
        </p:nvSpPr>
        <p:spPr>
          <a:xfrm>
            <a:off x="457200" y="1785926"/>
            <a:ext cx="8229600" cy="4340237"/>
          </a:xfrm>
        </p:spPr>
        <p:txBody>
          <a:bodyPr/>
          <a:lstStyle/>
          <a:p>
            <a:r>
              <a:rPr lang="en-US" altLang="zh-CN" sz="2800" dirty="0" smtClean="0">
                <a:latin typeface="Times New Roman" pitchFamily="18" charset="0"/>
              </a:rPr>
              <a:t>Britain has no written constitution.</a:t>
            </a:r>
          </a:p>
          <a:p>
            <a:r>
              <a:rPr lang="en-US" altLang="zh-CN" sz="2800" dirty="0" smtClean="0">
                <a:latin typeface="Times New Roman" pitchFamily="18" charset="0"/>
              </a:rPr>
              <a:t>The British constitution consists of statue law,</a:t>
            </a:r>
          </a:p>
          <a:p>
            <a:pPr>
              <a:buNone/>
            </a:pPr>
            <a:r>
              <a:rPr lang="en-US" altLang="zh-CN" sz="2800" dirty="0" smtClean="0">
                <a:latin typeface="Times New Roman" pitchFamily="18" charset="0"/>
              </a:rPr>
              <a:t>    common laws and conventions.</a:t>
            </a:r>
          </a:p>
          <a:p>
            <a:r>
              <a:rPr lang="en-US" altLang="zh-CN" sz="2800" dirty="0" smtClean="0">
                <a:latin typeface="Times New Roman" pitchFamily="18" charset="0"/>
              </a:rPr>
              <a:t>British governance today is based on the terms and conditions of the Constitution.</a:t>
            </a:r>
          </a:p>
          <a:p>
            <a:pPr>
              <a:buNone/>
            </a:pPr>
            <a:endParaRPr lang="zh-CN" alt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zh-CN" sz="3600" dirty="0" smtClean="0">
                <a:latin typeface="Times New Roman" pitchFamily="18" charset="0"/>
              </a:rPr>
              <a:t>The Power and the Functions of  the Parliament</a:t>
            </a:r>
            <a:endParaRPr lang="zh-CN" altLang="en-US" sz="3600" dirty="0"/>
          </a:p>
        </p:txBody>
      </p:sp>
      <p:sp>
        <p:nvSpPr>
          <p:cNvPr id="3" name="Content Placeholder 2"/>
          <p:cNvSpPr>
            <a:spLocks noGrp="1"/>
          </p:cNvSpPr>
          <p:nvPr>
            <p:ph idx="1"/>
          </p:nvPr>
        </p:nvSpPr>
        <p:spPr/>
        <p:txBody>
          <a:bodyPr/>
          <a:lstStyle/>
          <a:p>
            <a:r>
              <a:rPr lang="en-US" altLang="zh-CN" dirty="0" smtClean="0">
                <a:latin typeface="Times New Roman" pitchFamily="18" charset="0"/>
              </a:rPr>
              <a:t>Passing laws and voting for taxation;</a:t>
            </a:r>
          </a:p>
          <a:p>
            <a:r>
              <a:rPr lang="en-US" altLang="zh-CN" dirty="0" smtClean="0">
                <a:latin typeface="Times New Roman" pitchFamily="18" charset="0"/>
              </a:rPr>
              <a:t>Scrutinizing government policies, administration and expenditure;</a:t>
            </a:r>
          </a:p>
          <a:p>
            <a:r>
              <a:rPr lang="en-US" altLang="zh-CN" dirty="0" smtClean="0">
                <a:latin typeface="Times New Roman" pitchFamily="18" charset="0"/>
              </a:rPr>
              <a:t>Debating the major issues;</a:t>
            </a:r>
          </a:p>
          <a:p>
            <a:r>
              <a:rPr lang="en-US" altLang="zh-CN" dirty="0" smtClean="0">
                <a:latin typeface="Times New Roman" pitchFamily="18" charset="0"/>
              </a:rPr>
              <a:t>Having the power to change the terms of the Constitution;</a:t>
            </a:r>
          </a:p>
          <a:p>
            <a:r>
              <a:rPr lang="en-US" altLang="zh-CN" dirty="0" smtClean="0">
                <a:latin typeface="Times New Roman" pitchFamily="18" charset="0"/>
              </a:rPr>
              <a:t>Making or changing laws ;</a:t>
            </a:r>
          </a:p>
          <a:p>
            <a:r>
              <a:rPr lang="en-US" altLang="zh-CN" dirty="0" smtClean="0">
                <a:latin typeface="Times New Roman" pitchFamily="18" charset="0"/>
              </a:rPr>
              <a:t>Passing any given legislation.</a:t>
            </a:r>
          </a:p>
          <a:p>
            <a:pPr>
              <a:buNone/>
            </a:pPr>
            <a:endParaRPr lang="zh-CN" alt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zh-CN" sz="3600" dirty="0" smtClean="0">
                <a:latin typeface="Times New Roman" pitchFamily="18" charset="0"/>
              </a:rPr>
              <a:t>The Role of the Monarchy Today</a:t>
            </a:r>
            <a:endParaRPr lang="zh-CN" altLang="en-US" sz="3600" dirty="0"/>
          </a:p>
        </p:txBody>
      </p:sp>
      <p:sp>
        <p:nvSpPr>
          <p:cNvPr id="3" name="Content Placeholder 2"/>
          <p:cNvSpPr>
            <a:spLocks noGrp="1"/>
          </p:cNvSpPr>
          <p:nvPr>
            <p:ph idx="1"/>
          </p:nvPr>
        </p:nvSpPr>
        <p:spPr/>
        <p:txBody>
          <a:bodyPr>
            <a:normAutofit/>
          </a:bodyPr>
          <a:lstStyle/>
          <a:p>
            <a:r>
              <a:rPr lang="en-US" altLang="zh-CN" sz="2800" dirty="0" smtClean="0">
                <a:latin typeface="Times New Roman" pitchFamily="18" charset="0"/>
              </a:rPr>
              <a:t>The  symbol of the tradition and unity of the British State;</a:t>
            </a:r>
          </a:p>
          <a:p>
            <a:r>
              <a:rPr lang="en-US" altLang="zh-CN" sz="2800" dirty="0" smtClean="0">
                <a:latin typeface="Times New Roman" pitchFamily="18" charset="0"/>
              </a:rPr>
              <a:t>Legally head of the executive and an integral part of the legislature;</a:t>
            </a:r>
          </a:p>
          <a:p>
            <a:r>
              <a:rPr lang="en-US" altLang="zh-CN" sz="2800" dirty="0" smtClean="0">
                <a:latin typeface="Times New Roman" pitchFamily="18" charset="0"/>
              </a:rPr>
              <a:t>Head of the judiciary and commander in chief of the armed forces; </a:t>
            </a:r>
          </a:p>
          <a:p>
            <a:r>
              <a:rPr lang="en-US" altLang="zh-CN" sz="2800" dirty="0" smtClean="0">
                <a:latin typeface="Times New Roman" pitchFamily="18" charset="0"/>
              </a:rPr>
              <a:t>The temporal head of the Church in England;</a:t>
            </a:r>
          </a:p>
          <a:p>
            <a:r>
              <a:rPr lang="en-US" altLang="zh-CN" sz="2800" dirty="0" smtClean="0">
                <a:latin typeface="Times New Roman" pitchFamily="18" charset="0"/>
              </a:rPr>
              <a:t>Acting as a confidante to the Prime Minister</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zh-CN" i="1" dirty="0" smtClean="0">
                <a:latin typeface="Times New Roman" pitchFamily="18" charset="0"/>
              </a:rPr>
              <a:t/>
            </a:r>
            <a:br>
              <a:rPr lang="en-US" altLang="zh-CN" i="1" dirty="0" smtClean="0">
                <a:latin typeface="Times New Roman" pitchFamily="18" charset="0"/>
              </a:rPr>
            </a:br>
            <a:r>
              <a:rPr lang="en-US" altLang="zh-CN" i="1" dirty="0" smtClean="0">
                <a:latin typeface="Times New Roman" pitchFamily="18" charset="0"/>
              </a:rPr>
              <a:t>The United Kingdom of Great Britain and Northern Ireland</a:t>
            </a:r>
            <a:br>
              <a:rPr lang="en-US" altLang="zh-CN" i="1" dirty="0" smtClean="0">
                <a:latin typeface="Times New Roman" pitchFamily="18" charset="0"/>
              </a:rPr>
            </a:br>
            <a:r>
              <a:rPr lang="en-US" altLang="zh-CN" sz="3600" dirty="0" smtClean="0">
                <a:latin typeface="Times New Roman" pitchFamily="18" charset="0"/>
              </a:rPr>
              <a:t>Unit  3 The Government of the United Kingdom</a:t>
            </a:r>
            <a:endParaRPr lang="zh-CN" altLang="en-US" dirty="0"/>
          </a:p>
        </p:txBody>
      </p:sp>
      <p:pic>
        <p:nvPicPr>
          <p:cNvPr id="4" name="Content Placeholder 3" descr="250px-Royal_Coat_of_Arms_of_the_United_Kingdom_svg.png"/>
          <p:cNvPicPr>
            <a:picLocks noGrp="1" noChangeAspect="1"/>
          </p:cNvPicPr>
          <p:nvPr>
            <p:ph idx="1"/>
          </p:nvPr>
        </p:nvPicPr>
        <p:blipFill>
          <a:blip r:embed="rId2"/>
          <a:stretch>
            <a:fillRect/>
          </a:stretch>
        </p:blipFill>
        <p:spPr>
          <a:xfrm>
            <a:off x="2428861" y="2428868"/>
            <a:ext cx="4055486" cy="3925710"/>
          </a:xfr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zh-CN" sz="3600" dirty="0" smtClean="0">
                <a:latin typeface="Times New Roman" pitchFamily="18" charset="0"/>
                <a:cs typeface="Times New Roman" pitchFamily="18" charset="0"/>
              </a:rPr>
              <a:t>The Queen</a:t>
            </a:r>
            <a:endParaRPr lang="zh-CN" altLang="en-US" sz="3600" dirty="0">
              <a:latin typeface="Times New Roman" pitchFamily="18" charset="0"/>
              <a:cs typeface="Times New Roman" pitchFamily="18" charset="0"/>
            </a:endParaRPr>
          </a:p>
        </p:txBody>
      </p:sp>
      <p:pic>
        <p:nvPicPr>
          <p:cNvPr id="4" name="Content Placeholder 3" descr="queen3.jpg"/>
          <p:cNvPicPr>
            <a:picLocks noGrp="1" noChangeAspect="1"/>
          </p:cNvPicPr>
          <p:nvPr>
            <p:ph idx="1"/>
          </p:nvPr>
        </p:nvPicPr>
        <p:blipFill>
          <a:blip r:embed="rId2"/>
          <a:stretch>
            <a:fillRect/>
          </a:stretch>
        </p:blipFill>
        <p:spPr>
          <a:xfrm>
            <a:off x="1226909" y="1600200"/>
            <a:ext cx="6690181" cy="4525963"/>
          </a:xfr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altLang="zh-CN" sz="3600" dirty="0" smtClean="0">
                <a:latin typeface="Times New Roman" pitchFamily="18" charset="0"/>
                <a:cs typeface="Times New Roman" pitchFamily="18" charset="0"/>
              </a:rPr>
              <a:t>The Queen</a:t>
            </a:r>
            <a:endParaRPr lang="zh-CN" altLang="en-US" sz="3600" dirty="0">
              <a:latin typeface="Times New Roman" pitchFamily="18" charset="0"/>
              <a:cs typeface="Times New Roman" pitchFamily="18" charset="0"/>
            </a:endParaRPr>
          </a:p>
        </p:txBody>
      </p:sp>
      <p:sp>
        <p:nvSpPr>
          <p:cNvPr id="5" name="Content Placeholder 4"/>
          <p:cNvSpPr>
            <a:spLocks noGrp="1"/>
          </p:cNvSpPr>
          <p:nvPr>
            <p:ph sz="half" idx="1"/>
          </p:nvPr>
        </p:nvSpPr>
        <p:spPr>
          <a:xfrm>
            <a:off x="928662" y="1643050"/>
            <a:ext cx="2928958" cy="4483113"/>
          </a:xfrm>
        </p:spPr>
        <p:txBody>
          <a:bodyPr>
            <a:normAutofit lnSpcReduction="10000"/>
          </a:bodyPr>
          <a:lstStyle/>
          <a:p>
            <a:pPr>
              <a:buNone/>
            </a:pPr>
            <a:r>
              <a:rPr lang="en-US" altLang="zh-CN" dirty="0" smtClean="0">
                <a:latin typeface="Times New Roman" pitchFamily="18" charset="0"/>
              </a:rPr>
              <a:t>    </a:t>
            </a:r>
            <a:r>
              <a:rPr lang="en-US" sz="2600" dirty="0" smtClean="0">
                <a:latin typeface="Times New Roman" pitchFamily="18" charset="0"/>
                <a:cs typeface="Times New Roman" pitchFamily="18" charset="0"/>
              </a:rPr>
              <a:t>The Supreme Governor of the Church of England is a title held by the British monarch. Therefore, </a:t>
            </a:r>
            <a:r>
              <a:rPr lang="en-US" altLang="zh-CN" sz="2600" dirty="0" smtClean="0">
                <a:latin typeface="Times New Roman" pitchFamily="18" charset="0"/>
                <a:cs typeface="Times New Roman" pitchFamily="18" charset="0"/>
              </a:rPr>
              <a:t>  Queen Elizabeth II  is now the Temporal Head of the Church in England. </a:t>
            </a:r>
            <a:endParaRPr lang="zh-CN" altLang="en-US" sz="2600" dirty="0">
              <a:latin typeface="Times New Roman" pitchFamily="18" charset="0"/>
              <a:cs typeface="Times New Roman" pitchFamily="18" charset="0"/>
            </a:endParaRPr>
          </a:p>
        </p:txBody>
      </p:sp>
      <p:pic>
        <p:nvPicPr>
          <p:cNvPr id="7" name="Content Placeholder 6" descr="queen as head of church.jpg"/>
          <p:cNvPicPr>
            <a:picLocks noGrp="1" noChangeAspect="1"/>
          </p:cNvPicPr>
          <p:nvPr>
            <p:ph sz="half" idx="2"/>
          </p:nvPr>
        </p:nvPicPr>
        <p:blipFill>
          <a:blip r:embed="rId2"/>
          <a:stretch>
            <a:fillRect/>
          </a:stretch>
        </p:blipFill>
        <p:spPr>
          <a:xfrm>
            <a:off x="4352844" y="1785927"/>
            <a:ext cx="4333956" cy="3889448"/>
          </a:xfr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3050"/>
            <a:ext cx="7972452" cy="941372"/>
          </a:xfrm>
        </p:spPr>
        <p:txBody>
          <a:bodyPr>
            <a:normAutofit/>
          </a:bodyPr>
          <a:lstStyle/>
          <a:p>
            <a:pPr algn="ctr"/>
            <a:r>
              <a:rPr lang="en-US" altLang="zh-CN" sz="4000" b="0" dirty="0" smtClean="0">
                <a:latin typeface="Times New Roman" pitchFamily="18" charset="0"/>
                <a:ea typeface="华文中宋" pitchFamily="2" charset="-122"/>
                <a:cs typeface="Times New Roman" pitchFamily="18" charset="0"/>
              </a:rPr>
              <a:t>V. The Two Houses in the Parliament</a:t>
            </a:r>
            <a:endParaRPr lang="zh-CN" altLang="en-US" sz="4000" b="0" dirty="0">
              <a:latin typeface="Times New Roman" pitchFamily="18" charset="0"/>
              <a:cs typeface="Times New Roman" pitchFamily="18" charset="0"/>
            </a:endParaRPr>
          </a:p>
        </p:txBody>
      </p:sp>
      <p:pic>
        <p:nvPicPr>
          <p:cNvPr id="7" name="Content Placeholder 6" descr="Westminster.jpg"/>
          <p:cNvPicPr>
            <a:picLocks noGrp="1" noChangeAspect="1"/>
          </p:cNvPicPr>
          <p:nvPr>
            <p:ph idx="1"/>
          </p:nvPr>
        </p:nvPicPr>
        <p:blipFill>
          <a:blip r:embed="rId2"/>
          <a:stretch>
            <a:fillRect/>
          </a:stretch>
        </p:blipFill>
        <p:spPr>
          <a:xfrm>
            <a:off x="3036084" y="1928802"/>
            <a:ext cx="5572164" cy="3714776"/>
          </a:xfrm>
        </p:spPr>
      </p:pic>
      <p:sp>
        <p:nvSpPr>
          <p:cNvPr id="6" name="Text Placeholder 5"/>
          <p:cNvSpPr>
            <a:spLocks noGrp="1"/>
          </p:cNvSpPr>
          <p:nvPr>
            <p:ph type="body" sz="half" idx="2"/>
          </p:nvPr>
        </p:nvSpPr>
        <p:spPr>
          <a:xfrm>
            <a:off x="500035" y="1928802"/>
            <a:ext cx="2500330" cy="4197361"/>
          </a:xfrm>
        </p:spPr>
        <p:txBody>
          <a:bodyPr>
            <a:normAutofit/>
          </a:bodyPr>
          <a:lstStyle/>
          <a:p>
            <a:r>
              <a:rPr lang="en-US" altLang="zh-CN" sz="2000" dirty="0" smtClean="0">
                <a:latin typeface="Times New Roman" pitchFamily="18" charset="0"/>
                <a:cs typeface="Times New Roman" pitchFamily="18" charset="0"/>
              </a:rPr>
              <a:t>The Palace of Westminster is the meeting place of the House of Commons and the House of Lords of the Parliament. T</a:t>
            </a:r>
            <a:r>
              <a:rPr lang="en-US" sz="2000" dirty="0" smtClean="0">
                <a:latin typeface="Times New Roman" pitchFamily="18" charset="0"/>
                <a:cs typeface="Times New Roman" pitchFamily="18" charset="0"/>
              </a:rPr>
              <a:t>he Palace lies on the Middlesex bank of the River Thames in the central London.</a:t>
            </a:r>
            <a:endParaRPr lang="zh-CN" altLang="en-US" sz="2000" dirty="0">
              <a:latin typeface="Times New Roman" pitchFamily="18" charset="0"/>
              <a:cs typeface="Times New Roman" pitchFamily="18"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altLang="zh-CN" dirty="0" smtClean="0">
                <a:latin typeface="Times New Roman" pitchFamily="18" charset="0"/>
                <a:ea typeface="华文中宋" pitchFamily="2" charset="-122"/>
                <a:cs typeface="Times New Roman" pitchFamily="18" charset="0"/>
              </a:rPr>
              <a:t>V. The Two Houses in the Parliament</a:t>
            </a:r>
            <a:endParaRPr lang="zh-CN" altLang="en-US" dirty="0"/>
          </a:p>
        </p:txBody>
      </p:sp>
      <p:sp>
        <p:nvSpPr>
          <p:cNvPr id="6" name="Content Placeholder 5"/>
          <p:cNvSpPr>
            <a:spLocks noGrp="1"/>
          </p:cNvSpPr>
          <p:nvPr>
            <p:ph idx="1"/>
          </p:nvPr>
        </p:nvSpPr>
        <p:spPr/>
        <p:txBody>
          <a:bodyPr/>
          <a:lstStyle/>
          <a:p>
            <a:pPr>
              <a:buNone/>
            </a:pPr>
            <a:r>
              <a:rPr lang="en-US" altLang="zh-CN" dirty="0" smtClean="0">
                <a:latin typeface="Times New Roman" pitchFamily="18" charset="0"/>
              </a:rPr>
              <a:t>   The House  of Commons</a:t>
            </a:r>
            <a:r>
              <a:rPr lang="en-US" altLang="zh-CN" dirty="0" smtClean="0"/>
              <a:t>  </a:t>
            </a:r>
          </a:p>
          <a:p>
            <a:pPr>
              <a:buNone/>
            </a:pPr>
            <a:r>
              <a:rPr lang="en-US" altLang="zh-CN" dirty="0" smtClean="0">
                <a:latin typeface="Times New Roman" pitchFamily="18" charset="0"/>
              </a:rPr>
              <a:t>    -consisting of about 650 Members of the Parliament elected by the people;</a:t>
            </a:r>
          </a:p>
          <a:p>
            <a:pPr>
              <a:buNone/>
            </a:pPr>
            <a:r>
              <a:rPr lang="en-US" altLang="zh-CN" dirty="0" smtClean="0">
                <a:latin typeface="Times New Roman" pitchFamily="18" charset="0"/>
              </a:rPr>
              <a:t>    -most MPs belonging to political parties;</a:t>
            </a:r>
          </a:p>
          <a:p>
            <a:pPr>
              <a:buNone/>
            </a:pPr>
            <a:r>
              <a:rPr lang="en-US" altLang="zh-CN" dirty="0" smtClean="0">
                <a:latin typeface="Times New Roman" pitchFamily="18" charset="0"/>
              </a:rPr>
              <a:t>    -not only receiving a salary of about </a:t>
            </a:r>
            <a:r>
              <a:rPr lang="zh-CN" altLang="en-US" dirty="0" smtClean="0">
                <a:latin typeface="Times New Roman" pitchFamily="18" charset="0"/>
              </a:rPr>
              <a:t>￥</a:t>
            </a:r>
            <a:r>
              <a:rPr lang="en-US" altLang="zh-CN" dirty="0" smtClean="0">
                <a:latin typeface="Times New Roman" pitchFamily="18" charset="0"/>
              </a:rPr>
              <a:t>64766 but also having allowances for secretaries and researchers, travel and so on.</a:t>
            </a:r>
          </a:p>
          <a:p>
            <a:endParaRPr lang="zh-CN" alt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altLang="zh-CN" sz="3600" dirty="0" smtClean="0">
                <a:latin typeface="Times New Roman" pitchFamily="18" charset="0"/>
              </a:rPr>
              <a:t>The House of Commons</a:t>
            </a:r>
            <a:endParaRPr lang="zh-CN" altLang="en-US" sz="3600" dirty="0"/>
          </a:p>
        </p:txBody>
      </p:sp>
      <p:sp>
        <p:nvSpPr>
          <p:cNvPr id="5" name="Content Placeholder 4"/>
          <p:cNvSpPr>
            <a:spLocks noGrp="1"/>
          </p:cNvSpPr>
          <p:nvPr>
            <p:ph sz="half" idx="1"/>
          </p:nvPr>
        </p:nvSpPr>
        <p:spPr>
          <a:xfrm>
            <a:off x="457200" y="1571612"/>
            <a:ext cx="3257544" cy="4554551"/>
          </a:xfrm>
        </p:spPr>
        <p:txBody>
          <a:bodyPr>
            <a:noAutofit/>
          </a:bodyPr>
          <a:lstStyle/>
          <a:p>
            <a:pPr>
              <a:buNone/>
            </a:pPr>
            <a:r>
              <a:rPr lang="en-US" altLang="zh-CN" sz="2000" dirty="0" smtClean="0">
                <a:latin typeface="Times New Roman" pitchFamily="18" charset="0"/>
                <a:cs typeface="Times New Roman" pitchFamily="18" charset="0"/>
              </a:rPr>
              <a:t>      The House of Commons is a democratically elected</a:t>
            </a:r>
          </a:p>
          <a:p>
            <a:pPr>
              <a:buNone/>
            </a:pPr>
            <a:r>
              <a:rPr lang="en-US" altLang="zh-CN" sz="2000" dirty="0" smtClean="0">
                <a:latin typeface="Times New Roman" pitchFamily="18" charset="0"/>
                <a:cs typeface="Times New Roman" pitchFamily="18" charset="0"/>
              </a:rPr>
              <a:t>      body,  consisting of 650 members  who are known as Members of Parliament </a:t>
            </a:r>
          </a:p>
          <a:p>
            <a:pPr>
              <a:buNone/>
            </a:pPr>
            <a:r>
              <a:rPr lang="en-US" altLang="zh-CN" sz="2000" dirty="0" smtClean="0">
                <a:latin typeface="Times New Roman" pitchFamily="18" charset="0"/>
                <a:cs typeface="Times New Roman" pitchFamily="18" charset="0"/>
              </a:rPr>
              <a:t>      (MPs).  They hold their seats until </a:t>
            </a:r>
          </a:p>
          <a:p>
            <a:pPr>
              <a:buNone/>
            </a:pPr>
            <a:r>
              <a:rPr lang="en-US" altLang="zh-CN" sz="2000" dirty="0" smtClean="0">
                <a:latin typeface="Times New Roman" pitchFamily="18" charset="0"/>
                <a:cs typeface="Times New Roman" pitchFamily="18" charset="0"/>
              </a:rPr>
              <a:t>     Parliament is dissolved (a maximum of five</a:t>
            </a:r>
          </a:p>
          <a:p>
            <a:pPr>
              <a:buNone/>
            </a:pPr>
            <a:r>
              <a:rPr lang="en-US" altLang="zh-CN" sz="2000" dirty="0" smtClean="0">
                <a:latin typeface="Times New Roman" pitchFamily="18" charset="0"/>
                <a:cs typeface="Times New Roman" pitchFamily="18" charset="0"/>
              </a:rPr>
              <a:t>     years after the preceding election). </a:t>
            </a:r>
            <a:endParaRPr lang="zh-CN" altLang="en-US" sz="2000" dirty="0" smtClean="0">
              <a:latin typeface="Times New Roman" pitchFamily="18" charset="0"/>
              <a:cs typeface="Times New Roman" pitchFamily="18" charset="0"/>
            </a:endParaRPr>
          </a:p>
          <a:p>
            <a:endParaRPr lang="zh-CN" altLang="en-US" sz="2000" dirty="0">
              <a:latin typeface="Times New Roman" pitchFamily="18" charset="0"/>
              <a:cs typeface="Times New Roman" pitchFamily="18" charset="0"/>
            </a:endParaRPr>
          </a:p>
        </p:txBody>
      </p:sp>
      <p:pic>
        <p:nvPicPr>
          <p:cNvPr id="7" name="Content Placeholder 6" descr="House_of_Commons.jpg"/>
          <p:cNvPicPr>
            <a:picLocks noGrp="1" noChangeAspect="1"/>
          </p:cNvPicPr>
          <p:nvPr>
            <p:ph sz="half" idx="2"/>
          </p:nvPr>
        </p:nvPicPr>
        <p:blipFill>
          <a:blip r:embed="rId2"/>
          <a:stretch>
            <a:fillRect/>
          </a:stretch>
        </p:blipFill>
        <p:spPr>
          <a:xfrm>
            <a:off x="4357686" y="1533957"/>
            <a:ext cx="4329114" cy="4365493"/>
          </a:xfr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altLang="zh-CN" sz="3600" dirty="0" smtClean="0">
                <a:latin typeface="Times New Roman" pitchFamily="18" charset="0"/>
                <a:cs typeface="Times New Roman" pitchFamily="18" charset="0"/>
              </a:rPr>
              <a:t>The House of Lords</a:t>
            </a:r>
            <a:endParaRPr lang="zh-CN" altLang="en-US" sz="3600" dirty="0">
              <a:latin typeface="Times New Roman" pitchFamily="18" charset="0"/>
              <a:cs typeface="Times New Roman" pitchFamily="18" charset="0"/>
            </a:endParaRPr>
          </a:p>
        </p:txBody>
      </p:sp>
      <p:sp>
        <p:nvSpPr>
          <p:cNvPr id="6" name="Content Placeholder 5"/>
          <p:cNvSpPr>
            <a:spLocks noGrp="1"/>
          </p:cNvSpPr>
          <p:nvPr>
            <p:ph idx="1"/>
          </p:nvPr>
        </p:nvSpPr>
        <p:spPr/>
        <p:txBody>
          <a:bodyPr>
            <a:normAutofit fontScale="85000" lnSpcReduction="10000"/>
          </a:bodyPr>
          <a:lstStyle/>
          <a:p>
            <a:r>
              <a:rPr lang="en-US" altLang="zh-CN" dirty="0" smtClean="0">
                <a:latin typeface="Times New Roman" pitchFamily="18" charset="0"/>
              </a:rPr>
              <a:t>The House of Lords:</a:t>
            </a:r>
          </a:p>
          <a:p>
            <a:pPr>
              <a:buNone/>
            </a:pPr>
            <a:r>
              <a:rPr lang="en-US" altLang="zh-CN" dirty="0" smtClean="0">
                <a:latin typeface="Times New Roman" pitchFamily="18" charset="0"/>
              </a:rPr>
              <a:t>    -consisting of the Lords Spiritual and the Lords Temporal;</a:t>
            </a:r>
          </a:p>
          <a:p>
            <a:pPr>
              <a:buNone/>
            </a:pPr>
            <a:r>
              <a:rPr lang="en-US" altLang="zh-CN" dirty="0" smtClean="0">
                <a:latin typeface="Times New Roman" pitchFamily="18" charset="0"/>
              </a:rPr>
              <a:t>    -not being elected and only representing themselves;</a:t>
            </a:r>
          </a:p>
          <a:p>
            <a:pPr>
              <a:buNone/>
            </a:pPr>
            <a:r>
              <a:rPr lang="en-US" altLang="zh-CN" dirty="0" smtClean="0">
                <a:latin typeface="Times New Roman" pitchFamily="18" charset="0"/>
              </a:rPr>
              <a:t>    -without salaries and many  not attending parliament ;</a:t>
            </a:r>
          </a:p>
          <a:p>
            <a:pPr>
              <a:buNone/>
            </a:pPr>
            <a:r>
              <a:rPr lang="en-US" altLang="zh-CN" dirty="0" smtClean="0">
                <a:latin typeface="Times New Roman" pitchFamily="18" charset="0"/>
              </a:rPr>
              <a:t>    -sitting in the Lords either because they have</a:t>
            </a:r>
          </a:p>
          <a:p>
            <a:pPr>
              <a:buNone/>
            </a:pPr>
            <a:r>
              <a:rPr lang="en-US" altLang="zh-CN" dirty="0" smtClean="0">
                <a:latin typeface="Times New Roman" pitchFamily="18" charset="0"/>
              </a:rPr>
              <a:t>     inherited the seat from their forefathers or because  </a:t>
            </a:r>
          </a:p>
          <a:p>
            <a:pPr>
              <a:buNone/>
            </a:pPr>
            <a:r>
              <a:rPr lang="en-US" altLang="zh-CN" dirty="0" smtClean="0">
                <a:latin typeface="Times New Roman" pitchFamily="18" charset="0"/>
              </a:rPr>
              <a:t>     they have been appointed by the Queen</a:t>
            </a:r>
          </a:p>
          <a:p>
            <a:endParaRPr lang="zh-CN" alt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zh-CN" sz="3600" dirty="0" smtClean="0">
                <a:latin typeface="Times New Roman" pitchFamily="18" charset="0"/>
                <a:cs typeface="Times New Roman" pitchFamily="18" charset="0"/>
              </a:rPr>
              <a:t>The House of Lords</a:t>
            </a:r>
            <a:endParaRPr lang="zh-CN" altLang="en-US" sz="3600" dirty="0">
              <a:latin typeface="Times New Roman" pitchFamily="18" charset="0"/>
              <a:cs typeface="Times New Roman" pitchFamily="18" charset="0"/>
            </a:endParaRPr>
          </a:p>
        </p:txBody>
      </p:sp>
      <p:sp>
        <p:nvSpPr>
          <p:cNvPr id="3" name="Content Placeholder 2"/>
          <p:cNvSpPr>
            <a:spLocks noGrp="1"/>
          </p:cNvSpPr>
          <p:nvPr>
            <p:ph sz="half" idx="1"/>
          </p:nvPr>
        </p:nvSpPr>
        <p:spPr>
          <a:xfrm>
            <a:off x="500034" y="2000240"/>
            <a:ext cx="3214710" cy="4125923"/>
          </a:xfrm>
        </p:spPr>
        <p:txBody>
          <a:bodyPr>
            <a:normAutofit/>
          </a:bodyPr>
          <a:lstStyle/>
          <a:p>
            <a:pPr>
              <a:buNone/>
            </a:pPr>
            <a:r>
              <a:rPr lang="en-US" altLang="zh-CN" sz="2400" dirty="0" smtClean="0">
                <a:latin typeface="Times New Roman" pitchFamily="18" charset="0"/>
                <a:cs typeface="Times New Roman" pitchFamily="18" charset="0"/>
              </a:rPr>
              <a:t>    The House of Lords is the second chamber of the UK Parliament. The Lords share the task of making and shaping laws and checking and challenging the work of the government. </a:t>
            </a:r>
            <a:endParaRPr lang="zh-CN" altLang="en-US" sz="2400" dirty="0"/>
          </a:p>
        </p:txBody>
      </p:sp>
      <p:pic>
        <p:nvPicPr>
          <p:cNvPr id="5" name="Content Placeholder 4" descr="house of lords.jpg"/>
          <p:cNvPicPr>
            <a:picLocks noGrp="1" noChangeAspect="1"/>
          </p:cNvPicPr>
          <p:nvPr>
            <p:ph sz="half" idx="2"/>
          </p:nvPr>
        </p:nvPicPr>
        <p:blipFill>
          <a:blip r:embed="rId2"/>
          <a:stretch>
            <a:fillRect/>
          </a:stretch>
        </p:blipFill>
        <p:spPr>
          <a:xfrm>
            <a:off x="3796100" y="2071678"/>
            <a:ext cx="4890700" cy="3051371"/>
          </a:xfr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altLang="zh-CN" sz="4000" dirty="0" smtClean="0">
                <a:latin typeface="Times New Roman" pitchFamily="18" charset="0"/>
              </a:rPr>
              <a:t>Questions for Discussion</a:t>
            </a:r>
            <a:endParaRPr lang="zh-CN" altLang="en-US" sz="4000" dirty="0"/>
          </a:p>
        </p:txBody>
      </p:sp>
      <p:sp>
        <p:nvSpPr>
          <p:cNvPr id="6" name="Content Placeholder 5"/>
          <p:cNvSpPr>
            <a:spLocks noGrp="1"/>
          </p:cNvSpPr>
          <p:nvPr>
            <p:ph idx="1"/>
          </p:nvPr>
        </p:nvSpPr>
        <p:spPr/>
        <p:txBody>
          <a:bodyPr/>
          <a:lstStyle/>
          <a:p>
            <a:pPr>
              <a:lnSpc>
                <a:spcPct val="90000"/>
              </a:lnSpc>
              <a:buNone/>
            </a:pPr>
            <a:r>
              <a:rPr lang="en-US" altLang="zh-CN" dirty="0" smtClean="0">
                <a:latin typeface="Times New Roman" pitchFamily="18" charset="0"/>
              </a:rPr>
              <a:t>    A. How did the Parliament come into being and what functions does it have?</a:t>
            </a:r>
            <a:endParaRPr lang="zh-CN" altLang="en-US" dirty="0" smtClean="0">
              <a:latin typeface="Times New Roman" pitchFamily="18" charset="0"/>
            </a:endParaRPr>
          </a:p>
          <a:p>
            <a:pPr>
              <a:lnSpc>
                <a:spcPct val="90000"/>
              </a:lnSpc>
              <a:buNone/>
            </a:pPr>
            <a:r>
              <a:rPr lang="en-US" altLang="zh-CN" dirty="0" smtClean="0">
                <a:latin typeface="Times New Roman" pitchFamily="18" charset="0"/>
              </a:rPr>
              <a:t>    B. What are the major characteristics of the British Constitution?</a:t>
            </a:r>
            <a:endParaRPr lang="zh-CN" altLang="en-US" dirty="0" smtClean="0">
              <a:latin typeface="Times New Roman" pitchFamily="18" charset="0"/>
            </a:endParaRPr>
          </a:p>
          <a:p>
            <a:pPr>
              <a:lnSpc>
                <a:spcPct val="90000"/>
              </a:lnSpc>
              <a:buNone/>
            </a:pPr>
            <a:r>
              <a:rPr lang="en-US" altLang="zh-CN" dirty="0" smtClean="0">
                <a:latin typeface="Times New Roman" pitchFamily="18" charset="0"/>
              </a:rPr>
              <a:t>    C. What role does the Queen (King) and the Prime Minister play in the British Government?</a:t>
            </a:r>
            <a:endParaRPr lang="zh-CN" altLang="en-US" dirty="0" smtClean="0">
              <a:latin typeface="Times New Roman" pitchFamily="18" charset="0"/>
            </a:endParaRPr>
          </a:p>
          <a:p>
            <a:pPr>
              <a:lnSpc>
                <a:spcPct val="90000"/>
              </a:lnSpc>
              <a:buNone/>
            </a:pPr>
            <a:r>
              <a:rPr lang="en-US" altLang="zh-CN" dirty="0" smtClean="0">
                <a:latin typeface="Times New Roman" pitchFamily="18" charset="0"/>
              </a:rPr>
              <a:t>    D. What kind of institution is the House of commons?</a:t>
            </a:r>
            <a:endParaRPr lang="zh-CN" altLang="en-US" dirty="0" smtClean="0">
              <a:latin typeface="Times New Roman" pitchFamily="18" charset="0"/>
            </a:endParaRPr>
          </a:p>
          <a:p>
            <a:endParaRPr lang="zh-CN" alt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472" y="274638"/>
            <a:ext cx="8115328" cy="1725602"/>
          </a:xfrm>
        </p:spPr>
        <p:txBody>
          <a:bodyPr/>
          <a:lstStyle/>
          <a:p>
            <a:r>
              <a:rPr lang="en-US" altLang="zh-CN" dirty="0" smtClean="0">
                <a:latin typeface="Times New Roman" pitchFamily="18" charset="0"/>
              </a:rPr>
              <a:t>The End</a:t>
            </a:r>
            <a:r>
              <a:rPr lang="en-US" altLang="zh-CN" dirty="0" smtClean="0">
                <a:latin typeface="Imprint MT Shadow" pitchFamily="82" charset="0"/>
              </a:rPr>
              <a:t> </a:t>
            </a:r>
            <a:endParaRPr lang="zh-CN" altLang="en-US" dirty="0"/>
          </a:p>
        </p:txBody>
      </p:sp>
      <p:sp>
        <p:nvSpPr>
          <p:cNvPr id="3" name="Content Placeholder 2"/>
          <p:cNvSpPr>
            <a:spLocks noGrp="1"/>
          </p:cNvSpPr>
          <p:nvPr>
            <p:ph idx="1"/>
          </p:nvPr>
        </p:nvSpPr>
        <p:spPr>
          <a:xfrm>
            <a:off x="428596" y="2332037"/>
            <a:ext cx="8229600" cy="3883045"/>
          </a:xfrm>
        </p:spPr>
        <p:txBody>
          <a:bodyPr/>
          <a:lstStyle/>
          <a:p>
            <a:pPr algn="ctr">
              <a:buNone/>
              <a:defRPr/>
            </a:pPr>
            <a:endParaRPr lang="en-US" altLang="zh-CN" b="1" dirty="0" smtClean="0">
              <a:latin typeface="+mj-ea"/>
            </a:endParaRPr>
          </a:p>
          <a:p>
            <a:pPr algn="ctr">
              <a:buNone/>
              <a:defRPr/>
            </a:pPr>
            <a:endParaRPr lang="en-US" altLang="zh-CN" b="1" dirty="0" smtClean="0">
              <a:latin typeface="+mj-ea"/>
            </a:endParaRPr>
          </a:p>
          <a:p>
            <a:pPr algn="ctr">
              <a:buNone/>
              <a:defRPr/>
            </a:pPr>
            <a:r>
              <a:rPr lang="zh-CN" altLang="en-US" b="1" dirty="0" smtClean="0">
                <a:latin typeface="+mj-ea"/>
              </a:rPr>
              <a:t>高等教育出版社</a:t>
            </a:r>
            <a:endParaRPr lang="en-US" altLang="zh-CN" b="1" dirty="0" smtClean="0">
              <a:latin typeface="+mj-ea"/>
            </a:endParaRPr>
          </a:p>
          <a:p>
            <a:pPr algn="ctr">
              <a:buNone/>
              <a:defRPr/>
            </a:pPr>
            <a:endParaRPr lang="en-US" altLang="zh-CN" sz="2000" dirty="0" smtClean="0">
              <a:latin typeface="+mj-ea"/>
            </a:endParaRPr>
          </a:p>
          <a:p>
            <a:pPr algn="ctr">
              <a:buNone/>
              <a:defRPr/>
            </a:pPr>
            <a:r>
              <a:rPr lang="en-US" altLang="zh-CN" sz="2000" b="1" dirty="0" smtClean="0">
                <a:latin typeface="+mj-ea"/>
              </a:rPr>
              <a:t>2015</a:t>
            </a:r>
            <a:endParaRPr lang="zh-CN" alt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zh-CN" sz="4000" dirty="0" smtClean="0">
                <a:latin typeface="Times New Roman" pitchFamily="18" charset="0"/>
              </a:rPr>
              <a:t>Quiz</a:t>
            </a:r>
            <a:endParaRPr lang="zh-CN" altLang="en-US" sz="4000" dirty="0"/>
          </a:p>
        </p:txBody>
      </p:sp>
      <p:sp>
        <p:nvSpPr>
          <p:cNvPr id="3" name="Content Placeholder 2"/>
          <p:cNvSpPr>
            <a:spLocks noGrp="1"/>
          </p:cNvSpPr>
          <p:nvPr>
            <p:ph idx="1"/>
          </p:nvPr>
        </p:nvSpPr>
        <p:spPr/>
        <p:txBody>
          <a:bodyPr/>
          <a:lstStyle/>
          <a:p>
            <a:pPr>
              <a:buNone/>
            </a:pPr>
            <a:r>
              <a:rPr lang="en-US" altLang="zh-CN" dirty="0" smtClean="0">
                <a:latin typeface="Times New Roman" pitchFamily="18" charset="0"/>
              </a:rPr>
              <a:t>Give the English and a brief explanation for the</a:t>
            </a:r>
          </a:p>
          <a:p>
            <a:pPr>
              <a:buNone/>
            </a:pPr>
            <a:r>
              <a:rPr lang="en-US" altLang="zh-CN" dirty="0" smtClean="0">
                <a:latin typeface="Times New Roman" pitchFamily="18" charset="0"/>
              </a:rPr>
              <a:t> following</a:t>
            </a:r>
            <a:r>
              <a:rPr lang="en-US" altLang="zh-CN" dirty="0" smtClean="0"/>
              <a:t>:</a:t>
            </a:r>
            <a:endParaRPr lang="zh-CN" altLang="en-US" dirty="0" smtClean="0"/>
          </a:p>
          <a:p>
            <a:r>
              <a:rPr lang="zh-CN" altLang="en-US" dirty="0" smtClean="0"/>
              <a:t>内阁</a:t>
            </a:r>
          </a:p>
          <a:p>
            <a:r>
              <a:rPr lang="zh-CN" altLang="en-US" dirty="0" smtClean="0"/>
              <a:t>宪法</a:t>
            </a:r>
          </a:p>
          <a:p>
            <a:r>
              <a:rPr lang="zh-CN" altLang="en-US" dirty="0" smtClean="0"/>
              <a:t>下议院</a:t>
            </a:r>
          </a:p>
          <a:p>
            <a:r>
              <a:rPr lang="zh-CN" altLang="en-US" dirty="0" smtClean="0"/>
              <a:t>上议院</a:t>
            </a:r>
          </a:p>
          <a:p>
            <a:r>
              <a:rPr lang="zh-CN" altLang="en-US" dirty="0" smtClean="0"/>
              <a:t>权力法案</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zh-CN" sz="4000" dirty="0" smtClean="0">
                <a:latin typeface="Times New Roman" pitchFamily="18" charset="0"/>
              </a:rPr>
              <a:t>Focal Points</a:t>
            </a:r>
            <a:endParaRPr lang="zh-CN" altLang="en-US" sz="4000" dirty="0"/>
          </a:p>
        </p:txBody>
      </p:sp>
      <p:sp>
        <p:nvSpPr>
          <p:cNvPr id="3" name="Content Placeholder 2"/>
          <p:cNvSpPr>
            <a:spLocks noGrp="1"/>
          </p:cNvSpPr>
          <p:nvPr>
            <p:ph idx="1"/>
          </p:nvPr>
        </p:nvSpPr>
        <p:spPr/>
        <p:txBody>
          <a:bodyPr/>
          <a:lstStyle/>
          <a:p>
            <a:pPr>
              <a:lnSpc>
                <a:spcPct val="80000"/>
              </a:lnSpc>
            </a:pPr>
            <a:r>
              <a:rPr lang="en-US" altLang="zh-CN" dirty="0" smtClean="0">
                <a:latin typeface="Times New Roman" pitchFamily="18" charset="0"/>
              </a:rPr>
              <a:t>The Monarchy</a:t>
            </a:r>
          </a:p>
          <a:p>
            <a:pPr>
              <a:lnSpc>
                <a:spcPct val="80000"/>
              </a:lnSpc>
            </a:pPr>
            <a:r>
              <a:rPr lang="en-US" altLang="zh-CN" dirty="0" smtClean="0">
                <a:latin typeface="Times New Roman" pitchFamily="18" charset="0"/>
              </a:rPr>
              <a:t>The development of the Parliament</a:t>
            </a:r>
          </a:p>
          <a:p>
            <a:pPr>
              <a:lnSpc>
                <a:spcPct val="80000"/>
              </a:lnSpc>
            </a:pPr>
            <a:r>
              <a:rPr lang="en-US" altLang="zh-CN" dirty="0" smtClean="0">
                <a:latin typeface="Times New Roman" pitchFamily="18" charset="0"/>
              </a:rPr>
              <a:t>The birth of the Prime Minister and Cabinet</a:t>
            </a:r>
          </a:p>
          <a:p>
            <a:pPr>
              <a:lnSpc>
                <a:spcPct val="80000"/>
              </a:lnSpc>
            </a:pPr>
            <a:r>
              <a:rPr lang="en-US" altLang="zh-CN" dirty="0" smtClean="0">
                <a:latin typeface="Times New Roman" pitchFamily="18" charset="0"/>
              </a:rPr>
              <a:t>The formation of the British government </a:t>
            </a:r>
            <a:endParaRPr lang="zh-CN" altLang="en-US" dirty="0" smtClean="0">
              <a:latin typeface="Times New Roman" pitchFamily="18" charset="0"/>
            </a:endParaRPr>
          </a:p>
          <a:p>
            <a:pPr>
              <a:lnSpc>
                <a:spcPct val="80000"/>
              </a:lnSpc>
              <a:buNone/>
            </a:pPr>
            <a:r>
              <a:rPr lang="en-US" altLang="zh-CN" dirty="0" smtClean="0">
                <a:latin typeface="Times New Roman" pitchFamily="18" charset="0"/>
              </a:rPr>
              <a:t>     - The Constitution</a:t>
            </a:r>
          </a:p>
          <a:p>
            <a:pPr>
              <a:lnSpc>
                <a:spcPct val="80000"/>
              </a:lnSpc>
              <a:buNone/>
            </a:pPr>
            <a:r>
              <a:rPr lang="en-US" altLang="zh-CN" dirty="0" smtClean="0">
                <a:latin typeface="Times New Roman" pitchFamily="18" charset="0"/>
              </a:rPr>
              <a:t>     - The power and the functions of the Parliament</a:t>
            </a:r>
          </a:p>
          <a:p>
            <a:pPr>
              <a:lnSpc>
                <a:spcPct val="80000"/>
              </a:lnSpc>
              <a:buNone/>
            </a:pPr>
            <a:r>
              <a:rPr lang="en-US" altLang="zh-CN" dirty="0" smtClean="0">
                <a:latin typeface="Times New Roman" pitchFamily="18" charset="0"/>
              </a:rPr>
              <a:t>     - The role of the Monarchy today</a:t>
            </a:r>
          </a:p>
          <a:p>
            <a:pPr>
              <a:lnSpc>
                <a:spcPct val="80000"/>
              </a:lnSpc>
            </a:pPr>
            <a:r>
              <a:rPr lang="en-US" altLang="zh-CN" dirty="0" smtClean="0">
                <a:latin typeface="Times New Roman" pitchFamily="18" charset="0"/>
              </a:rPr>
              <a:t>The two Houses in the Parliament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zh-CN" dirty="0" smtClean="0">
                <a:latin typeface="Times New Roman" pitchFamily="18" charset="0"/>
              </a:rPr>
              <a:t>The Unit is Divided into Five Sections</a:t>
            </a:r>
            <a:endParaRPr lang="zh-CN" altLang="en-US" dirty="0"/>
          </a:p>
        </p:txBody>
      </p:sp>
      <p:sp>
        <p:nvSpPr>
          <p:cNvPr id="3" name="Content Placeholder 2"/>
          <p:cNvSpPr>
            <a:spLocks noGrp="1"/>
          </p:cNvSpPr>
          <p:nvPr>
            <p:ph idx="1"/>
          </p:nvPr>
        </p:nvSpPr>
        <p:spPr/>
        <p:txBody>
          <a:bodyPr/>
          <a:lstStyle/>
          <a:p>
            <a:pPr marL="571500" indent="-571500">
              <a:buNone/>
            </a:pPr>
            <a:r>
              <a:rPr lang="en-US" altLang="zh-CN" dirty="0" smtClean="0"/>
              <a:t> </a:t>
            </a:r>
            <a:r>
              <a:rPr lang="en-US" altLang="zh-CN" dirty="0" smtClean="0">
                <a:latin typeface="Times New Roman" pitchFamily="18" charset="0"/>
              </a:rPr>
              <a:t>I.  The Monarchy</a:t>
            </a:r>
          </a:p>
          <a:p>
            <a:pPr marL="571500" indent="-571500">
              <a:buNone/>
            </a:pPr>
            <a:r>
              <a:rPr lang="en-US" altLang="zh-CN" dirty="0" smtClean="0">
                <a:latin typeface="Times New Roman" pitchFamily="18" charset="0"/>
              </a:rPr>
              <a:t> II.  The Development of the Parliament</a:t>
            </a:r>
          </a:p>
          <a:p>
            <a:pPr marL="571500" indent="-571500">
              <a:buNone/>
            </a:pPr>
            <a:r>
              <a:rPr lang="en-US" altLang="zh-CN" dirty="0" smtClean="0">
                <a:latin typeface="Times New Roman" pitchFamily="18" charset="0"/>
              </a:rPr>
              <a:t>III. The Birth of the Prime Minister and Cabinet</a:t>
            </a:r>
          </a:p>
          <a:p>
            <a:pPr marL="571500" indent="-571500">
              <a:buNone/>
            </a:pPr>
            <a:r>
              <a:rPr lang="en-US" altLang="zh-CN" dirty="0" smtClean="0">
                <a:latin typeface="Times New Roman" pitchFamily="18" charset="0"/>
              </a:rPr>
              <a:t>IV. The Formation of the British government </a:t>
            </a:r>
            <a:endParaRPr lang="en-US" altLang="zh-CN" sz="4400" dirty="0" smtClean="0">
              <a:latin typeface="Times New Roman" pitchFamily="18" charset="0"/>
            </a:endParaRPr>
          </a:p>
          <a:p>
            <a:pPr marL="571500" indent="-571500">
              <a:buNone/>
            </a:pPr>
            <a:r>
              <a:rPr lang="en-US" altLang="zh-CN" dirty="0" smtClean="0"/>
              <a:t>Ⅴ. </a:t>
            </a:r>
            <a:r>
              <a:rPr lang="en-US" altLang="zh-CN" dirty="0" smtClean="0">
                <a:latin typeface="Times New Roman" pitchFamily="18" charset="0"/>
              </a:rPr>
              <a:t>The Two Houses in the Parliament</a:t>
            </a:r>
            <a:endParaRPr lang="zh-CN" alt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latin typeface="Times New Roman" pitchFamily="18" charset="0"/>
              </a:rPr>
              <a:t>I. The  Monarchy</a:t>
            </a:r>
            <a:endParaRPr lang="zh-CN" altLang="en-US" dirty="0"/>
          </a:p>
        </p:txBody>
      </p:sp>
      <p:sp>
        <p:nvSpPr>
          <p:cNvPr id="3" name="Content Placeholder 2"/>
          <p:cNvSpPr>
            <a:spLocks noGrp="1"/>
          </p:cNvSpPr>
          <p:nvPr>
            <p:ph idx="1"/>
          </p:nvPr>
        </p:nvSpPr>
        <p:spPr/>
        <p:txBody>
          <a:bodyPr/>
          <a:lstStyle/>
          <a:p>
            <a:r>
              <a:rPr lang="en-US" altLang="zh-CN" dirty="0" smtClean="0">
                <a:latin typeface="Times New Roman" pitchFamily="18" charset="0"/>
              </a:rPr>
              <a:t>The Monarchy --the oldest institution of government </a:t>
            </a:r>
          </a:p>
          <a:p>
            <a:r>
              <a:rPr lang="en-US" altLang="zh-CN" dirty="0" smtClean="0">
                <a:latin typeface="Times New Roman" pitchFamily="18" charset="0"/>
              </a:rPr>
              <a:t>The “divine right of kings”</a:t>
            </a:r>
          </a:p>
          <a:p>
            <a:r>
              <a:rPr lang="en-US" altLang="zh-CN" dirty="0" smtClean="0">
                <a:latin typeface="Times New Roman" pitchFamily="18" charset="0"/>
              </a:rPr>
              <a:t>Magna </a:t>
            </a:r>
            <a:r>
              <a:rPr lang="en-US" altLang="zh-CN" dirty="0" err="1" smtClean="0">
                <a:latin typeface="Times New Roman" pitchFamily="18" charset="0"/>
              </a:rPr>
              <a:t>Carta</a:t>
            </a:r>
            <a:endParaRPr lang="en-US" altLang="zh-CN" dirty="0" smtClean="0">
              <a:latin typeface="Times New Roman" pitchFamily="18" charset="0"/>
            </a:endParaRPr>
          </a:p>
          <a:p>
            <a:r>
              <a:rPr lang="en-US" altLang="zh-CN" dirty="0" smtClean="0">
                <a:latin typeface="Times New Roman" pitchFamily="18" charset="0"/>
              </a:rPr>
              <a:t>The civil war</a:t>
            </a:r>
            <a:endParaRPr lang="en-US" altLang="zh-CN" dirty="0" smtClean="0">
              <a:solidFill>
                <a:srgbClr val="FF0000"/>
              </a:solidFill>
              <a:latin typeface="Times New Roman" pitchFamily="18" charset="0"/>
            </a:endParaRPr>
          </a:p>
          <a:p>
            <a:pPr>
              <a:buNone/>
            </a:pPr>
            <a:endParaRPr lang="en-US" altLang="zh-CN" dirty="0" smtClean="0">
              <a:solidFill>
                <a:srgbClr val="FF0000"/>
              </a:solidFill>
              <a:latin typeface="Times New Roman" pitchFamily="18" charset="0"/>
            </a:endParaRPr>
          </a:p>
          <a:p>
            <a:endParaRPr lang="zh-CN" alt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zh-CN" sz="3600" dirty="0" smtClean="0">
                <a:latin typeface="Times New Roman" pitchFamily="18" charset="0"/>
              </a:rPr>
              <a:t>Magna </a:t>
            </a:r>
            <a:r>
              <a:rPr lang="en-US" altLang="zh-CN" sz="3600" dirty="0" err="1" smtClean="0">
                <a:latin typeface="Times New Roman" pitchFamily="18" charset="0"/>
              </a:rPr>
              <a:t>Carta</a:t>
            </a:r>
            <a:endParaRPr lang="zh-CN" altLang="en-US" sz="3600" dirty="0"/>
          </a:p>
        </p:txBody>
      </p:sp>
      <p:sp>
        <p:nvSpPr>
          <p:cNvPr id="3" name="Content Placeholder 2"/>
          <p:cNvSpPr>
            <a:spLocks noGrp="1"/>
          </p:cNvSpPr>
          <p:nvPr>
            <p:ph idx="1"/>
          </p:nvPr>
        </p:nvSpPr>
        <p:spPr/>
        <p:txBody>
          <a:bodyPr/>
          <a:lstStyle/>
          <a:p>
            <a:pPr>
              <a:buNone/>
            </a:pPr>
            <a:r>
              <a:rPr lang="en-US" altLang="zh-CN" dirty="0" smtClean="0">
                <a:latin typeface="Times New Roman" pitchFamily="18" charset="0"/>
              </a:rPr>
              <a:t>Magna </a:t>
            </a:r>
            <a:r>
              <a:rPr lang="en-US" altLang="zh-CN" dirty="0" err="1" smtClean="0">
                <a:latin typeface="Times New Roman" pitchFamily="18" charset="0"/>
              </a:rPr>
              <a:t>Carta</a:t>
            </a:r>
            <a:r>
              <a:rPr lang="en-US" altLang="zh-CN" dirty="0" smtClean="0">
                <a:latin typeface="Times New Roman" pitchFamily="18" charset="0"/>
              </a:rPr>
              <a:t> is a medieval Latin name meaning </a:t>
            </a:r>
          </a:p>
          <a:p>
            <a:pPr>
              <a:buNone/>
            </a:pPr>
            <a:r>
              <a:rPr lang="en-US" altLang="zh-CN" dirty="0" smtClean="0">
                <a:latin typeface="Times New Roman" pitchFamily="18" charset="0"/>
              </a:rPr>
              <a:t>“Great Charter”. In 1215, King John was forced </a:t>
            </a:r>
          </a:p>
          <a:p>
            <a:pPr>
              <a:buNone/>
            </a:pPr>
            <a:r>
              <a:rPr lang="en-US" altLang="zh-CN" dirty="0" smtClean="0">
                <a:latin typeface="Times New Roman" pitchFamily="18" charset="0"/>
              </a:rPr>
              <a:t> by a group of feudal barons and the Church to </a:t>
            </a:r>
          </a:p>
          <a:p>
            <a:pPr>
              <a:buNone/>
            </a:pPr>
            <a:r>
              <a:rPr lang="en-US" altLang="zh-CN" dirty="0" smtClean="0">
                <a:latin typeface="Times New Roman" pitchFamily="18" charset="0"/>
              </a:rPr>
              <a:t> grant them a charter of liberty and political </a:t>
            </a:r>
          </a:p>
          <a:p>
            <a:pPr>
              <a:buNone/>
            </a:pPr>
            <a:r>
              <a:rPr lang="en-US" altLang="zh-CN" dirty="0" smtClean="0">
                <a:latin typeface="Times New Roman" pitchFamily="18" charset="0"/>
              </a:rPr>
              <a:t> rights .Magna </a:t>
            </a:r>
            <a:r>
              <a:rPr lang="en-US" altLang="zh-CN" dirty="0" err="1" smtClean="0">
                <a:latin typeface="Times New Roman" pitchFamily="18" charset="0"/>
              </a:rPr>
              <a:t>Carta</a:t>
            </a:r>
            <a:r>
              <a:rPr lang="en-US" altLang="zh-CN" dirty="0" smtClean="0">
                <a:latin typeface="Times New Roman" pitchFamily="18" charset="0"/>
              </a:rPr>
              <a:t> placed some limits on the </a:t>
            </a:r>
          </a:p>
          <a:p>
            <a:pPr>
              <a:buNone/>
            </a:pPr>
            <a:r>
              <a:rPr lang="en-US" altLang="zh-CN" dirty="0" smtClean="0">
                <a:latin typeface="Times New Roman" pitchFamily="18" charset="0"/>
              </a:rPr>
              <a:t> king’s ability to abuse his royal power. </a:t>
            </a:r>
          </a:p>
          <a:p>
            <a:pPr>
              <a:buNone/>
            </a:pPr>
            <a:r>
              <a:rPr lang="en-US" altLang="zh-CN" dirty="0" smtClean="0">
                <a:latin typeface="Times New Roman" pitchFamily="18" charset="0"/>
              </a:rPr>
              <a:t> </a:t>
            </a:r>
          </a:p>
          <a:p>
            <a:endParaRPr lang="zh-CN" alt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zh-CN" sz="3600" dirty="0" smtClean="0">
                <a:latin typeface="Times New Roman" pitchFamily="18" charset="0"/>
              </a:rPr>
              <a:t>The  Civil </a:t>
            </a:r>
            <a:r>
              <a:rPr lang="en-US" altLang="zh-CN" sz="3600" dirty="0">
                <a:latin typeface="Times New Roman" pitchFamily="18" charset="0"/>
              </a:rPr>
              <a:t>W</a:t>
            </a:r>
            <a:r>
              <a:rPr lang="en-US" altLang="zh-CN" sz="3600" dirty="0" smtClean="0">
                <a:latin typeface="Times New Roman" pitchFamily="18" charset="0"/>
              </a:rPr>
              <a:t>ar</a:t>
            </a:r>
            <a:endParaRPr lang="zh-CN" altLang="en-US" sz="3600" dirty="0"/>
          </a:p>
        </p:txBody>
      </p:sp>
      <p:sp>
        <p:nvSpPr>
          <p:cNvPr id="3" name="Content Placeholder 2"/>
          <p:cNvSpPr>
            <a:spLocks noGrp="1"/>
          </p:cNvSpPr>
          <p:nvPr>
            <p:ph idx="1"/>
          </p:nvPr>
        </p:nvSpPr>
        <p:spPr/>
        <p:txBody>
          <a:bodyPr/>
          <a:lstStyle/>
          <a:p>
            <a:pPr>
              <a:buNone/>
            </a:pPr>
            <a:r>
              <a:rPr lang="en-US" altLang="zh-CN" dirty="0" smtClean="0">
                <a:latin typeface="Times New Roman" pitchFamily="18" charset="0"/>
              </a:rPr>
              <a:t>   The </a:t>
            </a:r>
            <a:r>
              <a:rPr lang="en-US" altLang="zh-CN" dirty="0">
                <a:latin typeface="Times New Roman" pitchFamily="18" charset="0"/>
              </a:rPr>
              <a:t>C</a:t>
            </a:r>
            <a:r>
              <a:rPr lang="en-US" altLang="zh-CN" dirty="0" smtClean="0">
                <a:latin typeface="Times New Roman" pitchFamily="18" charset="0"/>
              </a:rPr>
              <a:t>ivil </a:t>
            </a:r>
            <a:r>
              <a:rPr lang="en-US" altLang="zh-CN" dirty="0">
                <a:latin typeface="Times New Roman" pitchFamily="18" charset="0"/>
              </a:rPr>
              <a:t>W</a:t>
            </a:r>
            <a:r>
              <a:rPr lang="en-US" altLang="zh-CN" dirty="0" smtClean="0">
                <a:latin typeface="Times New Roman" pitchFamily="18" charset="0"/>
              </a:rPr>
              <a:t>ar was caused by a dispute over the power of the king against Parliament in the 17th century. The Roundheads led by Oliver Cromwell wanted to abolish the monarchy and to reassert the rights of Parliament, but royalists wanted the monarchy to go on. In 1642, the royalist armies were defeated and King Charles I was executed in 1649.</a:t>
            </a:r>
          </a:p>
          <a:p>
            <a:endParaRPr lang="zh-CN" alt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altLang="zh-CN" sz="3600" dirty="0" smtClean="0">
                <a:latin typeface="Times New Roman" pitchFamily="18" charset="0"/>
                <a:cs typeface="Times New Roman" pitchFamily="18" charset="0"/>
              </a:rPr>
              <a:t>Oliver Cromwell</a:t>
            </a:r>
            <a:endParaRPr lang="en-US" altLang="zh-CN" sz="3600" dirty="0">
              <a:latin typeface="Times New Roman" pitchFamily="18" charset="0"/>
              <a:cs typeface="Times New Roman" pitchFamily="18" charset="0"/>
            </a:endParaRPr>
          </a:p>
        </p:txBody>
      </p:sp>
      <p:sp>
        <p:nvSpPr>
          <p:cNvPr id="5" name="Content Placeholder 4"/>
          <p:cNvSpPr>
            <a:spLocks noGrp="1"/>
          </p:cNvSpPr>
          <p:nvPr>
            <p:ph sz="half" idx="1"/>
          </p:nvPr>
        </p:nvSpPr>
        <p:spPr/>
        <p:txBody>
          <a:bodyPr>
            <a:normAutofit/>
          </a:bodyPr>
          <a:lstStyle/>
          <a:p>
            <a:pPr>
              <a:buNone/>
            </a:pPr>
            <a:r>
              <a:rPr lang="en-US" altLang="zh-CN" sz="2400" dirty="0" smtClean="0">
                <a:latin typeface="Times New Roman" pitchFamily="18" charset="0"/>
                <a:cs typeface="Times New Roman" pitchFamily="18" charset="0"/>
              </a:rPr>
              <a:t>    Oliver Cromwell (1599-1658) </a:t>
            </a:r>
            <a:r>
              <a:rPr lang="en-US" sz="2400" dirty="0">
                <a:latin typeface="Times New Roman" pitchFamily="18" charset="0"/>
                <a:cs typeface="Times New Roman" pitchFamily="18" charset="0"/>
              </a:rPr>
              <a:t>was an English </a:t>
            </a:r>
            <a:r>
              <a:rPr lang="en-US" sz="2400" dirty="0" smtClean="0">
                <a:latin typeface="Times New Roman" pitchFamily="18" charset="0"/>
                <a:cs typeface="Times New Roman" pitchFamily="18" charset="0"/>
              </a:rPr>
              <a:t>military and political leader </a:t>
            </a:r>
            <a:r>
              <a:rPr lang="en-US" sz="2400" dirty="0">
                <a:latin typeface="Times New Roman" pitchFamily="18" charset="0"/>
                <a:cs typeface="Times New Roman" pitchFamily="18" charset="0"/>
              </a:rPr>
              <a:t>and later </a:t>
            </a:r>
            <a:r>
              <a:rPr lang="en-US" sz="2400" dirty="0" smtClean="0">
                <a:latin typeface="Times New Roman" pitchFamily="18" charset="0"/>
                <a:cs typeface="Times New Roman" pitchFamily="18" charset="0"/>
              </a:rPr>
              <a:t>Lord Protector</a:t>
            </a:r>
            <a:r>
              <a:rPr lang="en-US" sz="2400" dirty="0">
                <a:latin typeface="Times New Roman" pitchFamily="18" charset="0"/>
                <a:cs typeface="Times New Roman" pitchFamily="18" charset="0"/>
              </a:rPr>
              <a:t> of the </a:t>
            </a:r>
            <a:r>
              <a:rPr lang="en-US" sz="2400" dirty="0" smtClean="0">
                <a:latin typeface="Times New Roman" pitchFamily="18" charset="0"/>
                <a:cs typeface="Times New Roman" pitchFamily="18" charset="0"/>
              </a:rPr>
              <a:t>Commonwealth of England, Scotland and Ireland.</a:t>
            </a:r>
            <a:r>
              <a:rPr lang="zh-CN" altLang="en-US" sz="2400" dirty="0" smtClean="0">
                <a:latin typeface="Times New Roman" pitchFamily="18" charset="0"/>
                <a:cs typeface="Times New Roman" pitchFamily="18" charset="0"/>
              </a:rPr>
              <a:t> </a:t>
            </a:r>
            <a:endParaRPr lang="zh-CN" altLang="en-US" sz="2400" dirty="0">
              <a:latin typeface="Times New Roman" pitchFamily="18" charset="0"/>
              <a:cs typeface="Times New Roman" pitchFamily="18" charset="0"/>
            </a:endParaRPr>
          </a:p>
        </p:txBody>
      </p:sp>
      <p:pic>
        <p:nvPicPr>
          <p:cNvPr id="7" name="Content Placeholder 6" descr="Oliver_Cromwell_by_Robert_Walker.jpg"/>
          <p:cNvPicPr>
            <a:picLocks noGrp="1" noChangeAspect="1"/>
          </p:cNvPicPr>
          <p:nvPr>
            <p:ph sz="half" idx="2"/>
          </p:nvPr>
        </p:nvPicPr>
        <p:blipFill>
          <a:blip r:embed="rId2"/>
          <a:stretch>
            <a:fillRect/>
          </a:stretch>
        </p:blipFill>
        <p:spPr>
          <a:xfrm>
            <a:off x="4286248" y="1528297"/>
            <a:ext cx="3460752" cy="4295404"/>
          </a:xfr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124</TotalTime>
  <Words>1039</Words>
  <Application>Microsoft Office PowerPoint</Application>
  <PresentationFormat>On-screen Show (4:3)</PresentationFormat>
  <Paragraphs>124</Paragraphs>
  <Slides>28</Slides>
  <Notes>0</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Office Theme</vt:lpstr>
      <vt:lpstr>《英语国家社会与文化入门》</vt:lpstr>
      <vt:lpstr> The United Kingdom of Great Britain and Northern Ireland Unit  3 The Government of the United Kingdom</vt:lpstr>
      <vt:lpstr>Quiz</vt:lpstr>
      <vt:lpstr>Focal Points</vt:lpstr>
      <vt:lpstr>The Unit is Divided into Five Sections</vt:lpstr>
      <vt:lpstr>I. The  Monarchy</vt:lpstr>
      <vt:lpstr>Magna Carta</vt:lpstr>
      <vt:lpstr>The  Civil War</vt:lpstr>
      <vt:lpstr>Oliver Cromwell</vt:lpstr>
      <vt:lpstr>II. The Development of the Parliament</vt:lpstr>
      <vt:lpstr>III. The Birth of the  Prime Minister and Cabinet</vt:lpstr>
      <vt:lpstr>The Queen Meeting With the Members of the  Cabinet</vt:lpstr>
      <vt:lpstr>Prime Minister David Cameron</vt:lpstr>
      <vt:lpstr>IV.  The Formation of the British Government</vt:lpstr>
      <vt:lpstr>IV.  The Formation of the British Government</vt:lpstr>
      <vt:lpstr>Britain Is Both a Parliamentary Democracy and a Constitutional Monarchy</vt:lpstr>
      <vt:lpstr>The  Constitution</vt:lpstr>
      <vt:lpstr>The Power and the Functions of  the Parliament</vt:lpstr>
      <vt:lpstr>The Role of the Monarchy Today</vt:lpstr>
      <vt:lpstr>The Queen</vt:lpstr>
      <vt:lpstr>The Queen</vt:lpstr>
      <vt:lpstr>V. The Two Houses in the Parliament</vt:lpstr>
      <vt:lpstr>V. The Two Houses in the Parliament</vt:lpstr>
      <vt:lpstr>The House of Commons</vt:lpstr>
      <vt:lpstr>The House of Lords</vt:lpstr>
      <vt:lpstr>The House of Lords</vt:lpstr>
      <vt:lpstr>Questions for Discussion</vt:lpstr>
      <vt:lpstr>The End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《英语国家社会与文化入门》</dc:title>
  <dc:creator>Wang</dc:creator>
  <cp:lastModifiedBy>Wang</cp:lastModifiedBy>
  <cp:revision>40</cp:revision>
  <dcterms:created xsi:type="dcterms:W3CDTF">2015-05-21T17:48:55Z</dcterms:created>
  <dcterms:modified xsi:type="dcterms:W3CDTF">2015-11-20T18:10:41Z</dcterms:modified>
</cp:coreProperties>
</file>